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regular.fntdata"/><Relationship Id="rId21" Type="http://schemas.openxmlformats.org/officeDocument/2006/relationships/slide" Target="slides/slide16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9.xml"/><Relationship Id="rId46" Type="http://schemas.openxmlformats.org/officeDocument/2006/relationships/font" Target="fonts/HelveticaNeueLight-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HelveticaNeue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136fed67e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136fed67e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 nonlinear inversion,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136fed67e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136fed67e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144130020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144130020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144130020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144130020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: [0, 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&lt;= p &lt;= 1, log is always negative, log(1) = 0, log(&lt;1) is negative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144130020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144130020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144130020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144130020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136fed67e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136fed67e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136fed67e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136fed67e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136fed67e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136fed67e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9136fed67e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9136fed67e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12e585a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12e585a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UXO: a munition armed, fired and remains unexploded -- presents a hazard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Sources: military conflict, training grounds, even </a:t>
            </a:r>
            <a:r>
              <a:rPr lang="en"/>
              <a:t>avalanche</a:t>
            </a:r>
            <a:r>
              <a:rPr lang="en"/>
              <a:t> control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Impacts much of the world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144130020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144130020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136fed67e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136fed67e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93388609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93388609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33886092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33886092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93388609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93388609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136fed67e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136fed67e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9136fed67e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9136fed67e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23e2b069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23e2b069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136fed67e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136fed67e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9136fed67e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9136fed67e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12e585a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12e585a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Bombies / cluster bombs a significant problem in Afghanistan, Vietnam 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23e2b069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23e2b069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136fed6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136fed6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2363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 the US alone -- estimated to be a problem on the scale of ~10s of billions of dollars </a:t>
            </a:r>
            <a:endParaRPr sz="1300">
              <a:solidFill>
                <a:srgbClr val="32363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2363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One particular example: Kaho’olawe: u</a:t>
            </a:r>
            <a:r>
              <a:rPr lang="en" sz="1300">
                <a:solidFill>
                  <a:srgbClr val="32363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sed as a bombing range for 50 + years (starting in </a:t>
            </a:r>
            <a:r>
              <a:rPr lang="en" sz="1350">
                <a:solidFill>
                  <a:srgbClr val="3C3C3C"/>
                </a:solidFill>
                <a:highlight>
                  <a:srgbClr val="FFFFFF"/>
                </a:highlight>
              </a:rPr>
              <a:t>1925)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136fed67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136fed67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experiment: time-varying current through a transmitter loop → produces a time varying magnetic field → induces eddy currents in conductive targets → generate their own magnetic field → measured at a receiver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following, we consider TDEM experiments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136fed67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136fed67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an approximate physics model: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Parameterize the ordnance object in terms of polarizabilities, location and orientation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136fed67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136fed67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136fed67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136fed67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136fed67e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136fed67e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the UltraTEM we are skipping the Cued interrogation step and doing one-pass classification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2.png"/><Relationship Id="rId13" Type="http://schemas.openxmlformats.org/officeDocument/2006/relationships/image" Target="../media/image33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15" Type="http://schemas.openxmlformats.org/officeDocument/2006/relationships/image" Target="../media/image27.png"/><Relationship Id="rId14" Type="http://schemas.openxmlformats.org/officeDocument/2006/relationships/image" Target="../media/image28.png"/><Relationship Id="rId17" Type="http://schemas.openxmlformats.org/officeDocument/2006/relationships/image" Target="../media/image32.png"/><Relationship Id="rId16" Type="http://schemas.openxmlformats.org/officeDocument/2006/relationships/image" Target="../media/image39.png"/><Relationship Id="rId5" Type="http://schemas.openxmlformats.org/officeDocument/2006/relationships/image" Target="../media/image25.png"/><Relationship Id="rId19" Type="http://schemas.openxmlformats.org/officeDocument/2006/relationships/image" Target="../media/image34.png"/><Relationship Id="rId6" Type="http://schemas.openxmlformats.org/officeDocument/2006/relationships/image" Target="../media/image23.png"/><Relationship Id="rId18" Type="http://schemas.openxmlformats.org/officeDocument/2006/relationships/image" Target="../media/image30.png"/><Relationship Id="rId7" Type="http://schemas.openxmlformats.org/officeDocument/2006/relationships/image" Target="../media/image17.png"/><Relationship Id="rId8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11" Type="http://schemas.openxmlformats.org/officeDocument/2006/relationships/image" Target="../media/image29.png"/><Relationship Id="rId22" Type="http://schemas.openxmlformats.org/officeDocument/2006/relationships/image" Target="../media/image38.png"/><Relationship Id="rId10" Type="http://schemas.openxmlformats.org/officeDocument/2006/relationships/image" Target="../media/image22.png"/><Relationship Id="rId21" Type="http://schemas.openxmlformats.org/officeDocument/2006/relationships/image" Target="../media/image41.png"/><Relationship Id="rId13" Type="http://schemas.openxmlformats.org/officeDocument/2006/relationships/image" Target="../media/image33.png"/><Relationship Id="rId12" Type="http://schemas.openxmlformats.org/officeDocument/2006/relationships/image" Target="../media/image35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15" Type="http://schemas.openxmlformats.org/officeDocument/2006/relationships/image" Target="../media/image36.png"/><Relationship Id="rId14" Type="http://schemas.openxmlformats.org/officeDocument/2006/relationships/image" Target="../media/image28.png"/><Relationship Id="rId17" Type="http://schemas.openxmlformats.org/officeDocument/2006/relationships/image" Target="../media/image39.png"/><Relationship Id="rId16" Type="http://schemas.openxmlformats.org/officeDocument/2006/relationships/image" Target="../media/image27.png"/><Relationship Id="rId5" Type="http://schemas.openxmlformats.org/officeDocument/2006/relationships/image" Target="../media/image25.png"/><Relationship Id="rId19" Type="http://schemas.openxmlformats.org/officeDocument/2006/relationships/image" Target="../media/image30.png"/><Relationship Id="rId6" Type="http://schemas.openxmlformats.org/officeDocument/2006/relationships/image" Target="../media/image23.png"/><Relationship Id="rId18" Type="http://schemas.openxmlformats.org/officeDocument/2006/relationships/image" Target="../media/image32.png"/><Relationship Id="rId7" Type="http://schemas.openxmlformats.org/officeDocument/2006/relationships/image" Target="../media/image17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11" Type="http://schemas.openxmlformats.org/officeDocument/2006/relationships/image" Target="../media/image29.png"/><Relationship Id="rId22" Type="http://schemas.openxmlformats.org/officeDocument/2006/relationships/image" Target="../media/image38.png"/><Relationship Id="rId10" Type="http://schemas.openxmlformats.org/officeDocument/2006/relationships/image" Target="../media/image22.png"/><Relationship Id="rId21" Type="http://schemas.openxmlformats.org/officeDocument/2006/relationships/image" Target="../media/image41.png"/><Relationship Id="rId13" Type="http://schemas.openxmlformats.org/officeDocument/2006/relationships/image" Target="../media/image33.png"/><Relationship Id="rId12" Type="http://schemas.openxmlformats.org/officeDocument/2006/relationships/image" Target="../media/image35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15" Type="http://schemas.openxmlformats.org/officeDocument/2006/relationships/image" Target="../media/image36.png"/><Relationship Id="rId14" Type="http://schemas.openxmlformats.org/officeDocument/2006/relationships/image" Target="../media/image28.png"/><Relationship Id="rId17" Type="http://schemas.openxmlformats.org/officeDocument/2006/relationships/image" Target="../media/image39.png"/><Relationship Id="rId16" Type="http://schemas.openxmlformats.org/officeDocument/2006/relationships/image" Target="../media/image27.png"/><Relationship Id="rId5" Type="http://schemas.openxmlformats.org/officeDocument/2006/relationships/image" Target="../media/image25.png"/><Relationship Id="rId19" Type="http://schemas.openxmlformats.org/officeDocument/2006/relationships/image" Target="../media/image30.png"/><Relationship Id="rId6" Type="http://schemas.openxmlformats.org/officeDocument/2006/relationships/image" Target="../media/image23.png"/><Relationship Id="rId18" Type="http://schemas.openxmlformats.org/officeDocument/2006/relationships/image" Target="../media/image32.png"/><Relationship Id="rId7" Type="http://schemas.openxmlformats.org/officeDocument/2006/relationships/image" Target="../media/image17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11" Type="http://schemas.openxmlformats.org/officeDocument/2006/relationships/image" Target="../media/image27.png"/><Relationship Id="rId10" Type="http://schemas.openxmlformats.org/officeDocument/2006/relationships/image" Target="../media/image36.png"/><Relationship Id="rId21" Type="http://schemas.openxmlformats.org/officeDocument/2006/relationships/image" Target="../media/image43.png"/><Relationship Id="rId13" Type="http://schemas.openxmlformats.org/officeDocument/2006/relationships/image" Target="../media/image32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Relationship Id="rId15" Type="http://schemas.openxmlformats.org/officeDocument/2006/relationships/image" Target="../media/image40.png"/><Relationship Id="rId14" Type="http://schemas.openxmlformats.org/officeDocument/2006/relationships/image" Target="../media/image30.png"/><Relationship Id="rId17" Type="http://schemas.openxmlformats.org/officeDocument/2006/relationships/image" Target="../media/image38.png"/><Relationship Id="rId16" Type="http://schemas.openxmlformats.org/officeDocument/2006/relationships/image" Target="../media/image41.png"/><Relationship Id="rId5" Type="http://schemas.openxmlformats.org/officeDocument/2006/relationships/image" Target="../media/image26.png"/><Relationship Id="rId19" Type="http://schemas.openxmlformats.org/officeDocument/2006/relationships/image" Target="../media/image42.png"/><Relationship Id="rId6" Type="http://schemas.openxmlformats.org/officeDocument/2006/relationships/image" Target="../media/image22.png"/><Relationship Id="rId18" Type="http://schemas.openxmlformats.org/officeDocument/2006/relationships/image" Target="../media/image37.png"/><Relationship Id="rId7" Type="http://schemas.openxmlformats.org/officeDocument/2006/relationships/image" Target="../media/image29.png"/><Relationship Id="rId8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4.png"/><Relationship Id="rId6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3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hyperlink" Target="https://github.com/simpeg-research/heagy-et-al-2020-uxo-se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://www.btgeophysics.com/UltraTEMBasicDescriptionv2.pdf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45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Avenir"/>
                <a:ea typeface="Avenir"/>
                <a:cs typeface="Avenir"/>
                <a:sym typeface="Avenir"/>
              </a:rPr>
              <a:t>Machine learning for the classification of unexploded ordnance (UXO) from electromagnetic data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Lindsey J. Heagy</a:t>
            </a:r>
            <a:r>
              <a:rPr baseline="30000"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, Douglas W. Oldenburg</a:t>
            </a:r>
            <a:r>
              <a:rPr baseline="30000" lang="en" sz="1500"/>
              <a:t>2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, Fernando Pérez</a:t>
            </a:r>
            <a:r>
              <a:rPr baseline="30000" lang="en" sz="1500"/>
              <a:t>1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, Laurens Beran</a:t>
            </a:r>
            <a:r>
              <a:rPr baseline="30000" lang="en" sz="1500"/>
              <a:t>3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1200"/>
              <a:t>1</a:t>
            </a:r>
            <a:r>
              <a:rPr lang="en" sz="1200"/>
              <a:t>University of California Berkeley, </a:t>
            </a:r>
            <a:r>
              <a:rPr baseline="30000" lang="en" sz="1200"/>
              <a:t>2</a:t>
            </a:r>
            <a:r>
              <a:rPr lang="en" sz="1200"/>
              <a:t>University of British Columbia, </a:t>
            </a:r>
            <a:r>
              <a:rPr baseline="30000" lang="en" sz="1200"/>
              <a:t>3</a:t>
            </a:r>
            <a:r>
              <a:rPr lang="en" sz="1200"/>
              <a:t>Black Tusk Geophysics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700" y="1632450"/>
            <a:ext cx="3063651" cy="20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</a:t>
            </a:r>
            <a:r>
              <a:rPr lang="en"/>
              <a:t>methodology</a:t>
            </a:r>
            <a:endParaRPr/>
          </a:p>
        </p:txBody>
      </p:sp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311700" y="1632450"/>
            <a:ext cx="5993700" cy="30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Populate region of interest with random seed locations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For a each seeded location: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Inversion 1: estimate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data fit, remove points with poor fit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Inversion 2: decompose and isolate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For each        : Fingerprint with library of known ordnance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Make a dig list </a:t>
            </a:r>
            <a:endParaRPr/>
          </a:p>
        </p:txBody>
      </p:sp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250" y="2837987"/>
            <a:ext cx="3330676" cy="25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 rotWithShape="1">
          <a:blip r:embed="rId4">
            <a:alphaModFix/>
          </a:blip>
          <a:srcRect b="12" l="51566" r="34489" t="-26450"/>
          <a:stretch/>
        </p:blipFill>
        <p:spPr>
          <a:xfrm>
            <a:off x="4885925" y="3513359"/>
            <a:ext cx="436801" cy="29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 rotWithShape="1">
          <a:blip r:embed="rId4">
            <a:alphaModFix/>
          </a:blip>
          <a:srcRect b="12" l="51566" r="34489" t="-26450"/>
          <a:stretch/>
        </p:blipFill>
        <p:spPr>
          <a:xfrm>
            <a:off x="1770625" y="3944159"/>
            <a:ext cx="436801" cy="29941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/>
        </p:nvSpPr>
        <p:spPr>
          <a:xfrm>
            <a:off x="589425" y="924438"/>
            <a:ext cx="1514700" cy="57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Digital Geophysical Map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2391075" y="924438"/>
            <a:ext cx="790200" cy="57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Target picking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3468225" y="924438"/>
            <a:ext cx="1160400" cy="57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Cued Interrogation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4915575" y="924438"/>
            <a:ext cx="1003200" cy="5727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Feature estimation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6205725" y="924438"/>
            <a:ext cx="790200" cy="5727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Control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7282875" y="924438"/>
            <a:ext cx="1271700" cy="5727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Classification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0" name="Google Shape;240;p22"/>
          <p:cNvCxnSpPr>
            <a:stCxn id="234" idx="3"/>
            <a:endCxn id="235" idx="1"/>
          </p:cNvCxnSpPr>
          <p:nvPr/>
        </p:nvCxnSpPr>
        <p:spPr>
          <a:xfrm>
            <a:off x="2104125" y="1210788"/>
            <a:ext cx="28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3181275" y="1210788"/>
            <a:ext cx="2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4628625" y="1210788"/>
            <a:ext cx="2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2"/>
          <p:cNvCxnSpPr/>
          <p:nvPr/>
        </p:nvCxnSpPr>
        <p:spPr>
          <a:xfrm>
            <a:off x="5918775" y="1210788"/>
            <a:ext cx="2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2"/>
          <p:cNvCxnSpPr/>
          <p:nvPr/>
        </p:nvCxnSpPr>
        <p:spPr>
          <a:xfrm>
            <a:off x="6995925" y="1210788"/>
            <a:ext cx="2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5" name="Google Shape;245;p22"/>
          <p:cNvPicPr preferRelativeResize="0"/>
          <p:nvPr/>
        </p:nvPicPr>
        <p:blipFill rotWithShape="1">
          <a:blip r:embed="rId5">
            <a:alphaModFix/>
          </a:blip>
          <a:srcRect b="0" l="0" r="50573" t="0"/>
          <a:stretch/>
        </p:blipFill>
        <p:spPr>
          <a:xfrm>
            <a:off x="6491250" y="3864425"/>
            <a:ext cx="2148549" cy="12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Candidate for convolutional neural networks?</a:t>
            </a:r>
            <a:endParaRPr/>
          </a:p>
        </p:txBody>
      </p:sp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311700" y="1228675"/>
            <a:ext cx="552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EM data for UXO detection / classification: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library of ordnance objects with polarizations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to labeled field data sets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Workhorse in deep learning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filters look at spatial / temporal features in the data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242" y="1198750"/>
            <a:ext cx="3124058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2715725" y="4840475"/>
            <a:ext cx="6235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https://towardsdatascience.com/a-comprehensive-guide-to-convolutional-neural-networks-the-eli5-way-3bd2b1164a53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brief overview</a:t>
            </a:r>
            <a:endParaRPr/>
          </a:p>
        </p:txBody>
      </p:sp>
      <p:pic>
        <p:nvPicPr>
          <p:cNvPr id="260" name="Google Shape;2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857" y="2437575"/>
            <a:ext cx="1196444" cy="119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401" y="2732131"/>
            <a:ext cx="1196444" cy="119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381" y="3002300"/>
            <a:ext cx="1196444" cy="119643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/>
          <p:nvPr/>
        </p:nvSpPr>
        <p:spPr>
          <a:xfrm rot="-5400000">
            <a:off x="3496000" y="2268325"/>
            <a:ext cx="2373900" cy="2453700"/>
          </a:xfrm>
          <a:prstGeom prst="cube">
            <a:avLst>
              <a:gd fmla="val 1336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3806338" y="1649900"/>
            <a:ext cx="17532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2725" y="4234175"/>
            <a:ext cx="1220701" cy="2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1725" y="3064350"/>
            <a:ext cx="1159886" cy="14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4326" y="3715823"/>
            <a:ext cx="1830249" cy="14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>
            <p:ph idx="1" type="body"/>
          </p:nvPr>
        </p:nvSpPr>
        <p:spPr>
          <a:xfrm>
            <a:off x="30675" y="4756625"/>
            <a:ext cx="24522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Follows notation of Haber and Ruthotto</a:t>
            </a:r>
            <a:endParaRPr sz="1000"/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1725" y="3280825"/>
            <a:ext cx="1223193" cy="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053638" y="3559440"/>
            <a:ext cx="177975" cy="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3733000" y="2629175"/>
            <a:ext cx="2176800" cy="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Convolutional layers</a:t>
            </a:r>
            <a:endParaRPr sz="1300">
              <a:solidFill>
                <a:srgbClr val="980000"/>
              </a:solidFill>
            </a:endParaRPr>
          </a:p>
        </p:txBody>
      </p:sp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3785574" y="3944475"/>
            <a:ext cx="2124300" cy="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Linear classifier</a:t>
            </a:r>
            <a:endParaRPr sz="1300">
              <a:solidFill>
                <a:srgbClr val="980000"/>
              </a:solidFill>
            </a:endParaRPr>
          </a:p>
        </p:txBody>
      </p:sp>
      <p:pic>
        <p:nvPicPr>
          <p:cNvPr id="273" name="Google Shape;273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4288" y="4367275"/>
            <a:ext cx="1074217" cy="14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4"/>
          <p:cNvCxnSpPr/>
          <p:nvPr/>
        </p:nvCxnSpPr>
        <p:spPr>
          <a:xfrm>
            <a:off x="2769175" y="2906800"/>
            <a:ext cx="916200" cy="174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5" name="Google Shape;275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8950" y="2059712"/>
            <a:ext cx="916200" cy="21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875" y="2712285"/>
            <a:ext cx="1211005" cy="121100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/>
          <p:nvPr/>
        </p:nvSpPr>
        <p:spPr>
          <a:xfrm>
            <a:off x="7197251" y="2570257"/>
            <a:ext cx="357000" cy="265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7554330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7911409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8268487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24"/>
          <p:cNvCxnSpPr/>
          <p:nvPr/>
        </p:nvCxnSpPr>
        <p:spPr>
          <a:xfrm flipH="1" rot="10800000">
            <a:off x="5571026" y="2848294"/>
            <a:ext cx="1477500" cy="1592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4"/>
          <p:cNvSpPr txBox="1"/>
          <p:nvPr>
            <p:ph idx="1" type="body"/>
          </p:nvPr>
        </p:nvSpPr>
        <p:spPr>
          <a:xfrm>
            <a:off x="6902700" y="1651138"/>
            <a:ext cx="19767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Class probabilities </a:t>
            </a:r>
            <a:endParaRPr sz="1500"/>
          </a:p>
        </p:txBody>
      </p:sp>
      <p:pic>
        <p:nvPicPr>
          <p:cNvPr id="283" name="Google Shape;283;p24"/>
          <p:cNvPicPr preferRelativeResize="0"/>
          <p:nvPr/>
        </p:nvPicPr>
        <p:blipFill rotWithShape="1">
          <a:blip r:embed="rId14">
            <a:alphaModFix/>
          </a:blip>
          <a:srcRect b="0" l="0" r="62136" t="0"/>
          <a:stretch/>
        </p:blipFill>
        <p:spPr>
          <a:xfrm rot="-2836248">
            <a:off x="6078408" y="3221794"/>
            <a:ext cx="462125" cy="40976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/>
          <p:nvPr>
            <p:ph idx="1" type="body"/>
          </p:nvPr>
        </p:nvSpPr>
        <p:spPr>
          <a:xfrm rot="-2842606">
            <a:off x="6058970" y="3509092"/>
            <a:ext cx="992359" cy="40956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v</a:t>
            </a:r>
            <a:r>
              <a:rPr lang="en" sz="1300"/>
              <a:t>ia softmax</a:t>
            </a:r>
            <a:endParaRPr sz="1300"/>
          </a:p>
        </p:txBody>
      </p:sp>
      <p:sp>
        <p:nvSpPr>
          <p:cNvPr id="285" name="Google Shape;285;p24"/>
          <p:cNvSpPr txBox="1"/>
          <p:nvPr>
            <p:ph idx="1" type="body"/>
          </p:nvPr>
        </p:nvSpPr>
        <p:spPr>
          <a:xfrm>
            <a:off x="1392025" y="1655975"/>
            <a:ext cx="1587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Features   </a:t>
            </a:r>
            <a:endParaRPr/>
          </a:p>
        </p:txBody>
      </p:sp>
      <p:pic>
        <p:nvPicPr>
          <p:cNvPr id="286" name="Google Shape;286;p24"/>
          <p:cNvPicPr preferRelativeResize="0"/>
          <p:nvPr/>
        </p:nvPicPr>
        <p:blipFill rotWithShape="1">
          <a:blip r:embed="rId12">
            <a:alphaModFix/>
          </a:blip>
          <a:srcRect b="10" l="74225" r="6245" t="-10"/>
          <a:stretch/>
        </p:blipFill>
        <p:spPr>
          <a:xfrm>
            <a:off x="2096213" y="2145700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  </a:t>
            </a:r>
            <a:endParaRPr/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78700" y="2631112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37585" y="2631112"/>
            <a:ext cx="190499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992851" y="2631113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49927" y="2631113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152300" y="3127389"/>
            <a:ext cx="1477500" cy="16566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4"/>
          <p:cNvSpPr txBox="1"/>
          <p:nvPr>
            <p:ph idx="1" type="body"/>
          </p:nvPr>
        </p:nvSpPr>
        <p:spPr>
          <a:xfrm>
            <a:off x="7068400" y="2774825"/>
            <a:ext cx="6147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flower</a:t>
            </a:r>
            <a:endParaRPr sz="800"/>
          </a:p>
        </p:txBody>
      </p:sp>
      <p:sp>
        <p:nvSpPr>
          <p:cNvPr id="294" name="Google Shape;294;p24"/>
          <p:cNvSpPr txBox="1"/>
          <p:nvPr>
            <p:ph idx="1" type="body"/>
          </p:nvPr>
        </p:nvSpPr>
        <p:spPr>
          <a:xfrm>
            <a:off x="8139625" y="2774813"/>
            <a:ext cx="6147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dog</a:t>
            </a:r>
            <a:endParaRPr sz="800"/>
          </a:p>
        </p:txBody>
      </p:sp>
      <p:sp>
        <p:nvSpPr>
          <p:cNvPr id="295" name="Google Shape;295;p24"/>
          <p:cNvSpPr txBox="1"/>
          <p:nvPr>
            <p:ph idx="1" type="body"/>
          </p:nvPr>
        </p:nvSpPr>
        <p:spPr>
          <a:xfrm>
            <a:off x="7425475" y="2774813"/>
            <a:ext cx="6147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...</a:t>
            </a:r>
            <a:endParaRPr sz="800"/>
          </a:p>
        </p:txBody>
      </p:sp>
      <p:sp>
        <p:nvSpPr>
          <p:cNvPr id="296" name="Google Shape;296;p24"/>
          <p:cNvSpPr txBox="1"/>
          <p:nvPr>
            <p:ph idx="1" type="body"/>
          </p:nvPr>
        </p:nvSpPr>
        <p:spPr>
          <a:xfrm>
            <a:off x="7782550" y="2774813"/>
            <a:ext cx="6147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...</a:t>
            </a:r>
            <a:endParaRPr sz="800"/>
          </a:p>
        </p:txBody>
      </p:sp>
      <p:pic>
        <p:nvPicPr>
          <p:cNvPr id="297" name="Google Shape;297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95">
            <a:off x="6696100" y="3771104"/>
            <a:ext cx="1220535" cy="40976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 txBox="1"/>
          <p:nvPr>
            <p:ph idx="1" type="body"/>
          </p:nvPr>
        </p:nvSpPr>
        <p:spPr>
          <a:xfrm>
            <a:off x="6720700" y="4344425"/>
            <a:ext cx="5724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980000"/>
                </a:solidFill>
              </a:rPr>
              <a:t>class</a:t>
            </a:r>
            <a:endParaRPr sz="1100">
              <a:solidFill>
                <a:srgbClr val="980000"/>
              </a:solidFill>
            </a:endParaRPr>
          </a:p>
        </p:txBody>
      </p:sp>
      <p:cxnSp>
        <p:nvCxnSpPr>
          <p:cNvPr id="299" name="Google Shape;299;p24"/>
          <p:cNvCxnSpPr/>
          <p:nvPr/>
        </p:nvCxnSpPr>
        <p:spPr>
          <a:xfrm rot="10800000">
            <a:off x="6890200" y="4091125"/>
            <a:ext cx="48600" cy="3231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24"/>
          <p:cNvSpPr txBox="1"/>
          <p:nvPr>
            <p:ph idx="1" type="body"/>
          </p:nvPr>
        </p:nvSpPr>
        <p:spPr>
          <a:xfrm>
            <a:off x="7293100" y="4425125"/>
            <a:ext cx="9147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980000"/>
                </a:solidFill>
              </a:rPr>
              <a:t> all classes</a:t>
            </a:r>
            <a:endParaRPr sz="1100">
              <a:solidFill>
                <a:srgbClr val="980000"/>
              </a:solidFill>
            </a:endParaRPr>
          </a:p>
        </p:txBody>
      </p:sp>
      <p:cxnSp>
        <p:nvCxnSpPr>
          <p:cNvPr id="301" name="Google Shape;301;p24"/>
          <p:cNvCxnSpPr/>
          <p:nvPr/>
        </p:nvCxnSpPr>
        <p:spPr>
          <a:xfrm rot="10800000">
            <a:off x="7634575" y="4211075"/>
            <a:ext cx="115800" cy="2493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24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Supervised classification problem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provided data with labels, construct a function (network) that outputs labels given input data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/>
          <p:nvPr/>
        </p:nvSpPr>
        <p:spPr>
          <a:xfrm>
            <a:off x="6687825" y="3923300"/>
            <a:ext cx="2324100" cy="9918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8" name="Google Shape;308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brief overview</a:t>
            </a:r>
            <a:endParaRPr/>
          </a:p>
        </p:txBody>
      </p:sp>
      <p:pic>
        <p:nvPicPr>
          <p:cNvPr id="309" name="Google Shape;3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857" y="2437575"/>
            <a:ext cx="1196444" cy="119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401" y="2732131"/>
            <a:ext cx="1196444" cy="119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381" y="3002300"/>
            <a:ext cx="1196444" cy="119643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/>
          <p:nvPr/>
        </p:nvSpPr>
        <p:spPr>
          <a:xfrm rot="-5400000">
            <a:off x="3496000" y="2268325"/>
            <a:ext cx="2373900" cy="2453700"/>
          </a:xfrm>
          <a:prstGeom prst="cube">
            <a:avLst>
              <a:gd fmla="val 1336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 txBox="1"/>
          <p:nvPr>
            <p:ph idx="1" type="body"/>
          </p:nvPr>
        </p:nvSpPr>
        <p:spPr>
          <a:xfrm>
            <a:off x="3806338" y="1649900"/>
            <a:ext cx="17532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314" name="Google Shape;31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2725" y="4234175"/>
            <a:ext cx="1220701" cy="2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1725" y="3064350"/>
            <a:ext cx="1159886" cy="14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4326" y="3715823"/>
            <a:ext cx="1830249" cy="1458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 txBox="1"/>
          <p:nvPr>
            <p:ph idx="1" type="body"/>
          </p:nvPr>
        </p:nvSpPr>
        <p:spPr>
          <a:xfrm>
            <a:off x="30675" y="4756625"/>
            <a:ext cx="24522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Follows notation of Haber and Ruthotto</a:t>
            </a:r>
            <a:endParaRPr sz="1000"/>
          </a:p>
        </p:txBody>
      </p:sp>
      <p:pic>
        <p:nvPicPr>
          <p:cNvPr id="318" name="Google Shape;31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1725" y="3280825"/>
            <a:ext cx="1223193" cy="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053638" y="3559440"/>
            <a:ext cx="177975" cy="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 txBox="1"/>
          <p:nvPr>
            <p:ph idx="1" type="body"/>
          </p:nvPr>
        </p:nvSpPr>
        <p:spPr>
          <a:xfrm>
            <a:off x="3733000" y="2629175"/>
            <a:ext cx="2176800" cy="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Convolutional layers</a:t>
            </a:r>
            <a:endParaRPr sz="1300">
              <a:solidFill>
                <a:srgbClr val="980000"/>
              </a:solidFill>
            </a:endParaRPr>
          </a:p>
        </p:txBody>
      </p:sp>
      <p:sp>
        <p:nvSpPr>
          <p:cNvPr id="321" name="Google Shape;321;p25"/>
          <p:cNvSpPr txBox="1"/>
          <p:nvPr>
            <p:ph idx="1" type="body"/>
          </p:nvPr>
        </p:nvSpPr>
        <p:spPr>
          <a:xfrm>
            <a:off x="3785574" y="3944475"/>
            <a:ext cx="2124300" cy="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Linear classifier</a:t>
            </a:r>
            <a:endParaRPr sz="1300">
              <a:solidFill>
                <a:srgbClr val="980000"/>
              </a:solidFill>
            </a:endParaRPr>
          </a:p>
        </p:txBody>
      </p:sp>
      <p:pic>
        <p:nvPicPr>
          <p:cNvPr id="322" name="Google Shape;32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4288" y="4367275"/>
            <a:ext cx="1074217" cy="14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25"/>
          <p:cNvCxnSpPr/>
          <p:nvPr/>
        </p:nvCxnSpPr>
        <p:spPr>
          <a:xfrm>
            <a:off x="2769175" y="2906800"/>
            <a:ext cx="916200" cy="174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25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an optimization problem to estimate network parameters</a:t>
            </a:r>
            <a:endParaRPr sz="1200"/>
          </a:p>
        </p:txBody>
      </p:sp>
      <p:cxnSp>
        <p:nvCxnSpPr>
          <p:cNvPr id="325" name="Google Shape;325;p25"/>
          <p:cNvCxnSpPr/>
          <p:nvPr/>
        </p:nvCxnSpPr>
        <p:spPr>
          <a:xfrm>
            <a:off x="4378968" y="32102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5"/>
          <p:cNvCxnSpPr/>
          <p:nvPr/>
        </p:nvCxnSpPr>
        <p:spPr>
          <a:xfrm>
            <a:off x="4832893" y="32102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5"/>
          <p:cNvCxnSpPr/>
          <p:nvPr/>
        </p:nvCxnSpPr>
        <p:spPr>
          <a:xfrm>
            <a:off x="4347305" y="342666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5"/>
          <p:cNvCxnSpPr/>
          <p:nvPr/>
        </p:nvCxnSpPr>
        <p:spPr>
          <a:xfrm>
            <a:off x="4882755" y="342666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5"/>
          <p:cNvCxnSpPr/>
          <p:nvPr/>
        </p:nvCxnSpPr>
        <p:spPr>
          <a:xfrm>
            <a:off x="4400250" y="3861675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5"/>
          <p:cNvCxnSpPr/>
          <p:nvPr/>
        </p:nvCxnSpPr>
        <p:spPr>
          <a:xfrm>
            <a:off x="5291125" y="3861675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5"/>
          <p:cNvCxnSpPr/>
          <p:nvPr/>
        </p:nvCxnSpPr>
        <p:spPr>
          <a:xfrm>
            <a:off x="4588605" y="45131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5"/>
          <p:cNvCxnSpPr/>
          <p:nvPr/>
        </p:nvCxnSpPr>
        <p:spPr>
          <a:xfrm>
            <a:off x="5231055" y="45131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3" name="Google Shape;333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8950" y="2059712"/>
            <a:ext cx="916200" cy="21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875" y="2712285"/>
            <a:ext cx="1211005" cy="121100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5"/>
          <p:cNvSpPr/>
          <p:nvPr/>
        </p:nvSpPr>
        <p:spPr>
          <a:xfrm>
            <a:off x="7197251" y="2570257"/>
            <a:ext cx="357000" cy="265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7554330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/>
          <p:nvPr/>
        </p:nvSpPr>
        <p:spPr>
          <a:xfrm>
            <a:off x="7911409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>
            <a:off x="8268487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25"/>
          <p:cNvCxnSpPr/>
          <p:nvPr/>
        </p:nvCxnSpPr>
        <p:spPr>
          <a:xfrm flipH="1" rot="10800000">
            <a:off x="5571026" y="2848294"/>
            <a:ext cx="1477500" cy="1592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25"/>
          <p:cNvSpPr txBox="1"/>
          <p:nvPr>
            <p:ph idx="1" type="body"/>
          </p:nvPr>
        </p:nvSpPr>
        <p:spPr>
          <a:xfrm>
            <a:off x="6902700" y="1651138"/>
            <a:ext cx="19767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Class probabilities </a:t>
            </a:r>
            <a:endParaRPr sz="1500"/>
          </a:p>
        </p:txBody>
      </p:sp>
      <p:pic>
        <p:nvPicPr>
          <p:cNvPr id="341" name="Google Shape;341;p25"/>
          <p:cNvPicPr preferRelativeResize="0"/>
          <p:nvPr/>
        </p:nvPicPr>
        <p:blipFill rotWithShape="1">
          <a:blip r:embed="rId14">
            <a:alphaModFix/>
          </a:blip>
          <a:srcRect b="0" l="0" r="62136" t="0"/>
          <a:stretch/>
        </p:blipFill>
        <p:spPr>
          <a:xfrm rot="-2836248">
            <a:off x="6078408" y="3221794"/>
            <a:ext cx="462125" cy="40976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5"/>
          <p:cNvSpPr/>
          <p:nvPr/>
        </p:nvSpPr>
        <p:spPr>
          <a:xfrm>
            <a:off x="7176926" y="3295457"/>
            <a:ext cx="357000" cy="2655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7534005" y="3295457"/>
            <a:ext cx="357000" cy="26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7891084" y="3295457"/>
            <a:ext cx="357000" cy="26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8248162" y="3295457"/>
            <a:ext cx="357000" cy="26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 txBox="1"/>
          <p:nvPr>
            <p:ph idx="1" type="body"/>
          </p:nvPr>
        </p:nvSpPr>
        <p:spPr>
          <a:xfrm rot="1142">
            <a:off x="7923251" y="2132925"/>
            <a:ext cx="903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predicted</a:t>
            </a:r>
            <a:endParaRPr sz="1300"/>
          </a:p>
        </p:txBody>
      </p:sp>
      <p:sp>
        <p:nvSpPr>
          <p:cNvPr id="347" name="Google Shape;347;p25"/>
          <p:cNvSpPr txBox="1"/>
          <p:nvPr>
            <p:ph idx="1" type="body"/>
          </p:nvPr>
        </p:nvSpPr>
        <p:spPr>
          <a:xfrm rot="945">
            <a:off x="7741374" y="2932550"/>
            <a:ext cx="1090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true</a:t>
            </a:r>
            <a:endParaRPr sz="1300"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 rot="920">
            <a:off x="6729378" y="3944763"/>
            <a:ext cx="2241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Measure: cross entropy loss</a:t>
            </a:r>
            <a:endParaRPr sz="1300"/>
          </a:p>
        </p:txBody>
      </p:sp>
      <p:pic>
        <p:nvPicPr>
          <p:cNvPr id="349" name="Google Shape;349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14700" y="4356525"/>
            <a:ext cx="1952701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5"/>
          <p:cNvSpPr txBox="1"/>
          <p:nvPr>
            <p:ph idx="1" type="body"/>
          </p:nvPr>
        </p:nvSpPr>
        <p:spPr>
          <a:xfrm>
            <a:off x="1392025" y="1655975"/>
            <a:ext cx="1587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Features   </a:t>
            </a:r>
            <a:endParaRPr/>
          </a:p>
        </p:txBody>
      </p:sp>
      <p:pic>
        <p:nvPicPr>
          <p:cNvPr id="351" name="Google Shape;351;p25"/>
          <p:cNvPicPr preferRelativeResize="0"/>
          <p:nvPr/>
        </p:nvPicPr>
        <p:blipFill rotWithShape="1">
          <a:blip r:embed="rId12">
            <a:alphaModFix/>
          </a:blip>
          <a:srcRect b="10" l="74225" r="6245" t="-10"/>
          <a:stretch/>
        </p:blipFill>
        <p:spPr>
          <a:xfrm>
            <a:off x="2096213" y="2145700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5"/>
          <p:cNvSpPr txBox="1"/>
          <p:nvPr>
            <p:ph idx="1" type="body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  </a:t>
            </a:r>
            <a:endParaRPr/>
          </a:p>
        </p:txBody>
      </p:sp>
      <p:pic>
        <p:nvPicPr>
          <p:cNvPr id="353" name="Google Shape;353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78700" y="2631112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37585" y="2631112"/>
            <a:ext cx="190499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851" y="2631113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49927" y="2631113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42188" y="3356301"/>
            <a:ext cx="16893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985106" y="3356311"/>
            <a:ext cx="16893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31633" y="3356295"/>
            <a:ext cx="161744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270959" y="3356302"/>
            <a:ext cx="168933" cy="143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25"/>
          <p:cNvCxnSpPr/>
          <p:nvPr/>
        </p:nvCxnSpPr>
        <p:spPr>
          <a:xfrm rot="10800000">
            <a:off x="4727250" y="2208500"/>
            <a:ext cx="1172400" cy="183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25"/>
          <p:cNvSpPr txBox="1"/>
          <p:nvPr>
            <p:ph idx="1" type="body"/>
          </p:nvPr>
        </p:nvSpPr>
        <p:spPr>
          <a:xfrm>
            <a:off x="5853538" y="2038688"/>
            <a:ext cx="10083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9900"/>
                </a:solidFill>
              </a:rPr>
              <a:t>all trainable parameters</a:t>
            </a:r>
            <a:endParaRPr sz="11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brief overview</a:t>
            </a:r>
            <a:endParaRPr/>
          </a:p>
        </p:txBody>
      </p:sp>
      <p:pic>
        <p:nvPicPr>
          <p:cNvPr id="368" name="Google Shape;3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857" y="2437575"/>
            <a:ext cx="1196444" cy="119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401" y="2732131"/>
            <a:ext cx="1196444" cy="119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381" y="3002300"/>
            <a:ext cx="1196444" cy="119643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6"/>
          <p:cNvSpPr/>
          <p:nvPr/>
        </p:nvSpPr>
        <p:spPr>
          <a:xfrm rot="-5400000">
            <a:off x="3496000" y="2268325"/>
            <a:ext cx="2373900" cy="2453700"/>
          </a:xfrm>
          <a:prstGeom prst="cube">
            <a:avLst>
              <a:gd fmla="val 1336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 txBox="1"/>
          <p:nvPr>
            <p:ph idx="1" type="body"/>
          </p:nvPr>
        </p:nvSpPr>
        <p:spPr>
          <a:xfrm>
            <a:off x="3806338" y="1649900"/>
            <a:ext cx="17532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373" name="Google Shape;3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2725" y="4234175"/>
            <a:ext cx="1220701" cy="2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1725" y="3064350"/>
            <a:ext cx="1159886" cy="14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4326" y="3715823"/>
            <a:ext cx="1830249" cy="14585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6"/>
          <p:cNvSpPr txBox="1"/>
          <p:nvPr>
            <p:ph idx="1" type="body"/>
          </p:nvPr>
        </p:nvSpPr>
        <p:spPr>
          <a:xfrm>
            <a:off x="30675" y="4756625"/>
            <a:ext cx="24522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Follows notation of Haber and Ruthotto</a:t>
            </a:r>
            <a:endParaRPr sz="1000"/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1725" y="3280825"/>
            <a:ext cx="1223193" cy="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4053638" y="3559440"/>
            <a:ext cx="177975" cy="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6"/>
          <p:cNvSpPr txBox="1"/>
          <p:nvPr>
            <p:ph idx="1" type="body"/>
          </p:nvPr>
        </p:nvSpPr>
        <p:spPr>
          <a:xfrm>
            <a:off x="3733000" y="2629175"/>
            <a:ext cx="2176800" cy="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Convolutional layers</a:t>
            </a:r>
            <a:endParaRPr sz="1300">
              <a:solidFill>
                <a:srgbClr val="980000"/>
              </a:solidFill>
            </a:endParaRPr>
          </a:p>
        </p:txBody>
      </p:sp>
      <p:sp>
        <p:nvSpPr>
          <p:cNvPr id="380" name="Google Shape;380;p26"/>
          <p:cNvSpPr txBox="1"/>
          <p:nvPr>
            <p:ph idx="1" type="body"/>
          </p:nvPr>
        </p:nvSpPr>
        <p:spPr>
          <a:xfrm>
            <a:off x="3785574" y="3944475"/>
            <a:ext cx="2124300" cy="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Linear classifier</a:t>
            </a:r>
            <a:endParaRPr sz="1300">
              <a:solidFill>
                <a:srgbClr val="980000"/>
              </a:solidFill>
            </a:endParaRPr>
          </a:p>
        </p:txBody>
      </p:sp>
      <p:pic>
        <p:nvPicPr>
          <p:cNvPr id="381" name="Google Shape;38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4288" y="4367275"/>
            <a:ext cx="1074217" cy="14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26"/>
          <p:cNvCxnSpPr/>
          <p:nvPr/>
        </p:nvCxnSpPr>
        <p:spPr>
          <a:xfrm>
            <a:off x="2769175" y="2906800"/>
            <a:ext cx="916200" cy="174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26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Translating to the UXO problem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are the inputs? </a:t>
            </a:r>
            <a:endParaRPr sz="16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84" name="Google Shape;384;p26"/>
          <p:cNvCxnSpPr/>
          <p:nvPr/>
        </p:nvCxnSpPr>
        <p:spPr>
          <a:xfrm>
            <a:off x="4378968" y="32102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26"/>
          <p:cNvCxnSpPr/>
          <p:nvPr/>
        </p:nvCxnSpPr>
        <p:spPr>
          <a:xfrm>
            <a:off x="4832893" y="32102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26"/>
          <p:cNvCxnSpPr/>
          <p:nvPr/>
        </p:nvCxnSpPr>
        <p:spPr>
          <a:xfrm>
            <a:off x="4347305" y="342666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26"/>
          <p:cNvCxnSpPr/>
          <p:nvPr/>
        </p:nvCxnSpPr>
        <p:spPr>
          <a:xfrm>
            <a:off x="4882755" y="342666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26"/>
          <p:cNvCxnSpPr/>
          <p:nvPr/>
        </p:nvCxnSpPr>
        <p:spPr>
          <a:xfrm>
            <a:off x="4400250" y="3861675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26"/>
          <p:cNvCxnSpPr/>
          <p:nvPr/>
        </p:nvCxnSpPr>
        <p:spPr>
          <a:xfrm>
            <a:off x="5291125" y="3861675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6"/>
          <p:cNvCxnSpPr/>
          <p:nvPr/>
        </p:nvCxnSpPr>
        <p:spPr>
          <a:xfrm>
            <a:off x="4588605" y="45131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26"/>
          <p:cNvCxnSpPr/>
          <p:nvPr/>
        </p:nvCxnSpPr>
        <p:spPr>
          <a:xfrm>
            <a:off x="5231055" y="45131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2" name="Google Shape;392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8950" y="2059712"/>
            <a:ext cx="916200" cy="21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875" y="2712285"/>
            <a:ext cx="1211005" cy="121100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/>
          <p:nvPr/>
        </p:nvSpPr>
        <p:spPr>
          <a:xfrm>
            <a:off x="7197251" y="2570257"/>
            <a:ext cx="357000" cy="265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6"/>
          <p:cNvSpPr/>
          <p:nvPr/>
        </p:nvSpPr>
        <p:spPr>
          <a:xfrm>
            <a:off x="7554330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7911409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"/>
          <p:cNvSpPr/>
          <p:nvPr/>
        </p:nvSpPr>
        <p:spPr>
          <a:xfrm>
            <a:off x="8268487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26"/>
          <p:cNvCxnSpPr/>
          <p:nvPr/>
        </p:nvCxnSpPr>
        <p:spPr>
          <a:xfrm flipH="1" rot="10800000">
            <a:off x="5571026" y="2848294"/>
            <a:ext cx="1477500" cy="1592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26"/>
          <p:cNvSpPr txBox="1"/>
          <p:nvPr>
            <p:ph idx="1" type="body"/>
          </p:nvPr>
        </p:nvSpPr>
        <p:spPr>
          <a:xfrm>
            <a:off x="6902700" y="1651138"/>
            <a:ext cx="19767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Class probabilities </a:t>
            </a:r>
            <a:endParaRPr sz="1500"/>
          </a:p>
        </p:txBody>
      </p:sp>
      <p:pic>
        <p:nvPicPr>
          <p:cNvPr id="400" name="Google Shape;400;p26"/>
          <p:cNvPicPr preferRelativeResize="0"/>
          <p:nvPr/>
        </p:nvPicPr>
        <p:blipFill rotWithShape="1">
          <a:blip r:embed="rId14">
            <a:alphaModFix/>
          </a:blip>
          <a:srcRect b="0" l="0" r="62136" t="0"/>
          <a:stretch/>
        </p:blipFill>
        <p:spPr>
          <a:xfrm rot="-2836248">
            <a:off x="6078408" y="3221794"/>
            <a:ext cx="462125" cy="40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6"/>
          <p:cNvSpPr/>
          <p:nvPr/>
        </p:nvSpPr>
        <p:spPr>
          <a:xfrm>
            <a:off x="7176926" y="3295457"/>
            <a:ext cx="357000" cy="2655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7534005" y="3295457"/>
            <a:ext cx="357000" cy="26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7891084" y="3295457"/>
            <a:ext cx="357000" cy="26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6"/>
          <p:cNvSpPr/>
          <p:nvPr/>
        </p:nvSpPr>
        <p:spPr>
          <a:xfrm>
            <a:off x="8248162" y="3295457"/>
            <a:ext cx="357000" cy="26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6"/>
          <p:cNvSpPr txBox="1"/>
          <p:nvPr>
            <p:ph idx="1" type="body"/>
          </p:nvPr>
        </p:nvSpPr>
        <p:spPr>
          <a:xfrm rot="1142">
            <a:off x="7923251" y="2132925"/>
            <a:ext cx="903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predicted</a:t>
            </a:r>
            <a:endParaRPr sz="1300"/>
          </a:p>
        </p:txBody>
      </p:sp>
      <p:sp>
        <p:nvSpPr>
          <p:cNvPr id="406" name="Google Shape;406;p26"/>
          <p:cNvSpPr txBox="1"/>
          <p:nvPr>
            <p:ph idx="1" type="body"/>
          </p:nvPr>
        </p:nvSpPr>
        <p:spPr>
          <a:xfrm rot="945">
            <a:off x="7741374" y="2932550"/>
            <a:ext cx="1090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true</a:t>
            </a:r>
            <a:endParaRPr sz="1300"/>
          </a:p>
        </p:txBody>
      </p:sp>
      <p:sp>
        <p:nvSpPr>
          <p:cNvPr id="407" name="Google Shape;407;p26"/>
          <p:cNvSpPr txBox="1"/>
          <p:nvPr>
            <p:ph idx="1" type="body"/>
          </p:nvPr>
        </p:nvSpPr>
        <p:spPr>
          <a:xfrm rot="920">
            <a:off x="6729378" y="3944763"/>
            <a:ext cx="2241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Measure: cross entropy loss</a:t>
            </a:r>
            <a:endParaRPr sz="1300"/>
          </a:p>
        </p:txBody>
      </p:sp>
      <p:pic>
        <p:nvPicPr>
          <p:cNvPr id="408" name="Google Shape;408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14700" y="4356525"/>
            <a:ext cx="1952701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6"/>
          <p:cNvSpPr txBox="1"/>
          <p:nvPr>
            <p:ph idx="1" type="body"/>
          </p:nvPr>
        </p:nvSpPr>
        <p:spPr>
          <a:xfrm>
            <a:off x="1392025" y="1655975"/>
            <a:ext cx="1587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Features   </a:t>
            </a:r>
            <a:endParaRPr/>
          </a:p>
        </p:txBody>
      </p:sp>
      <p:pic>
        <p:nvPicPr>
          <p:cNvPr id="410" name="Google Shape;410;p26"/>
          <p:cNvPicPr preferRelativeResize="0"/>
          <p:nvPr/>
        </p:nvPicPr>
        <p:blipFill rotWithShape="1">
          <a:blip r:embed="rId12">
            <a:alphaModFix/>
          </a:blip>
          <a:srcRect b="10" l="74225" r="6245" t="-10"/>
          <a:stretch/>
        </p:blipFill>
        <p:spPr>
          <a:xfrm>
            <a:off x="2096213" y="2145700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6"/>
          <p:cNvSpPr txBox="1"/>
          <p:nvPr>
            <p:ph idx="1" type="body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  </a:t>
            </a:r>
            <a:endParaRPr/>
          </a:p>
        </p:txBody>
      </p:sp>
      <p:pic>
        <p:nvPicPr>
          <p:cNvPr id="412" name="Google Shape;412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78700" y="2631112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37585" y="2631112"/>
            <a:ext cx="190499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851" y="2631113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49927" y="2631113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42188" y="3356301"/>
            <a:ext cx="16893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985106" y="3356311"/>
            <a:ext cx="16893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31633" y="3356295"/>
            <a:ext cx="161744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270959" y="3356302"/>
            <a:ext cx="168933" cy="14378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6"/>
          <p:cNvSpPr/>
          <p:nvPr/>
        </p:nvSpPr>
        <p:spPr>
          <a:xfrm>
            <a:off x="6687825" y="3923300"/>
            <a:ext cx="2324100" cy="9918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1" name="Google Shape;421;p26"/>
          <p:cNvSpPr/>
          <p:nvPr/>
        </p:nvSpPr>
        <p:spPr>
          <a:xfrm>
            <a:off x="3274775" y="1651000"/>
            <a:ext cx="5814900" cy="3338400"/>
          </a:xfrm>
          <a:prstGeom prst="rect">
            <a:avLst/>
          </a:prstGeom>
          <a:solidFill>
            <a:srgbClr val="FFFFFF">
              <a:alpha val="5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brief overview</a:t>
            </a:r>
            <a:endParaRPr/>
          </a:p>
        </p:txBody>
      </p:sp>
      <p:sp>
        <p:nvSpPr>
          <p:cNvPr id="427" name="Google Shape;427;p27"/>
          <p:cNvSpPr/>
          <p:nvPr/>
        </p:nvSpPr>
        <p:spPr>
          <a:xfrm rot="-5400000">
            <a:off x="3496000" y="2268325"/>
            <a:ext cx="2373900" cy="2453700"/>
          </a:xfrm>
          <a:prstGeom prst="cube">
            <a:avLst>
              <a:gd fmla="val 1336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7"/>
          <p:cNvSpPr txBox="1"/>
          <p:nvPr>
            <p:ph idx="1" type="body"/>
          </p:nvPr>
        </p:nvSpPr>
        <p:spPr>
          <a:xfrm>
            <a:off x="3806338" y="1649900"/>
            <a:ext cx="17532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429" name="Google Shape;4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25" y="3064350"/>
            <a:ext cx="1159886" cy="14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326" y="3715823"/>
            <a:ext cx="1830249" cy="14585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7"/>
          <p:cNvSpPr txBox="1"/>
          <p:nvPr>
            <p:ph idx="1" type="body"/>
          </p:nvPr>
        </p:nvSpPr>
        <p:spPr>
          <a:xfrm>
            <a:off x="30675" y="4756625"/>
            <a:ext cx="24522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Follows notation of Haber and Ruthotto</a:t>
            </a:r>
            <a:endParaRPr sz="1000"/>
          </a:p>
        </p:txBody>
      </p:sp>
      <p:pic>
        <p:nvPicPr>
          <p:cNvPr id="432" name="Google Shape;4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725" y="3280825"/>
            <a:ext cx="1223193" cy="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053638" y="3559440"/>
            <a:ext cx="177975" cy="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7"/>
          <p:cNvSpPr txBox="1"/>
          <p:nvPr>
            <p:ph idx="1" type="body"/>
          </p:nvPr>
        </p:nvSpPr>
        <p:spPr>
          <a:xfrm>
            <a:off x="3733000" y="2629175"/>
            <a:ext cx="2176800" cy="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Convolutional layers</a:t>
            </a:r>
            <a:endParaRPr sz="1300">
              <a:solidFill>
                <a:srgbClr val="980000"/>
              </a:solidFill>
            </a:endParaRPr>
          </a:p>
        </p:txBody>
      </p:sp>
      <p:sp>
        <p:nvSpPr>
          <p:cNvPr id="435" name="Google Shape;435;p27"/>
          <p:cNvSpPr txBox="1"/>
          <p:nvPr>
            <p:ph idx="1" type="body"/>
          </p:nvPr>
        </p:nvSpPr>
        <p:spPr>
          <a:xfrm>
            <a:off x="3785574" y="3944475"/>
            <a:ext cx="2124300" cy="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Linear classifier</a:t>
            </a:r>
            <a:endParaRPr sz="1300">
              <a:solidFill>
                <a:srgbClr val="980000"/>
              </a:solidFill>
            </a:endParaRPr>
          </a:p>
        </p:txBody>
      </p:sp>
      <p:pic>
        <p:nvPicPr>
          <p:cNvPr id="436" name="Google Shape;43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4288" y="4367275"/>
            <a:ext cx="1074217" cy="14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27"/>
          <p:cNvCxnSpPr/>
          <p:nvPr/>
        </p:nvCxnSpPr>
        <p:spPr>
          <a:xfrm>
            <a:off x="2769175" y="2906800"/>
            <a:ext cx="916200" cy="174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27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Translating to the UXO problem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are the inputs? </a:t>
            </a:r>
            <a:endParaRPr sz="16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39" name="Google Shape;439;p27"/>
          <p:cNvCxnSpPr/>
          <p:nvPr/>
        </p:nvCxnSpPr>
        <p:spPr>
          <a:xfrm>
            <a:off x="4378968" y="32102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27"/>
          <p:cNvCxnSpPr/>
          <p:nvPr/>
        </p:nvCxnSpPr>
        <p:spPr>
          <a:xfrm>
            <a:off x="4832893" y="32102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27"/>
          <p:cNvCxnSpPr/>
          <p:nvPr/>
        </p:nvCxnSpPr>
        <p:spPr>
          <a:xfrm>
            <a:off x="4347305" y="342666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7"/>
          <p:cNvCxnSpPr/>
          <p:nvPr/>
        </p:nvCxnSpPr>
        <p:spPr>
          <a:xfrm>
            <a:off x="4882755" y="342666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7"/>
          <p:cNvCxnSpPr/>
          <p:nvPr/>
        </p:nvCxnSpPr>
        <p:spPr>
          <a:xfrm>
            <a:off x="4400250" y="3861675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7"/>
          <p:cNvCxnSpPr/>
          <p:nvPr/>
        </p:nvCxnSpPr>
        <p:spPr>
          <a:xfrm>
            <a:off x="5291125" y="3861675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27"/>
          <p:cNvCxnSpPr/>
          <p:nvPr/>
        </p:nvCxnSpPr>
        <p:spPr>
          <a:xfrm>
            <a:off x="4588605" y="45131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5231055" y="4513117"/>
            <a:ext cx="1887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7" name="Google Shape;44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8950" y="2059712"/>
            <a:ext cx="916200" cy="2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7"/>
          <p:cNvSpPr/>
          <p:nvPr/>
        </p:nvSpPr>
        <p:spPr>
          <a:xfrm>
            <a:off x="7197251" y="2570257"/>
            <a:ext cx="357000" cy="265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7554330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7"/>
          <p:cNvSpPr/>
          <p:nvPr/>
        </p:nvSpPr>
        <p:spPr>
          <a:xfrm>
            <a:off x="7911409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"/>
          <p:cNvSpPr/>
          <p:nvPr/>
        </p:nvSpPr>
        <p:spPr>
          <a:xfrm>
            <a:off x="8268487" y="2570257"/>
            <a:ext cx="357000" cy="265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27"/>
          <p:cNvCxnSpPr/>
          <p:nvPr/>
        </p:nvCxnSpPr>
        <p:spPr>
          <a:xfrm flipH="1" rot="10800000">
            <a:off x="5571026" y="2848294"/>
            <a:ext cx="1477500" cy="1592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27"/>
          <p:cNvSpPr txBox="1"/>
          <p:nvPr>
            <p:ph idx="1" type="body"/>
          </p:nvPr>
        </p:nvSpPr>
        <p:spPr>
          <a:xfrm>
            <a:off x="6902700" y="1651138"/>
            <a:ext cx="19767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Class probabilities </a:t>
            </a:r>
            <a:endParaRPr sz="1500"/>
          </a:p>
        </p:txBody>
      </p:sp>
      <p:pic>
        <p:nvPicPr>
          <p:cNvPr id="454" name="Google Shape;454;p27"/>
          <p:cNvPicPr preferRelativeResize="0"/>
          <p:nvPr/>
        </p:nvPicPr>
        <p:blipFill rotWithShape="1">
          <a:blip r:embed="rId9">
            <a:alphaModFix/>
          </a:blip>
          <a:srcRect b="0" l="0" r="62136" t="0"/>
          <a:stretch/>
        </p:blipFill>
        <p:spPr>
          <a:xfrm rot="-2836248">
            <a:off x="6078408" y="3221794"/>
            <a:ext cx="462125" cy="40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7"/>
          <p:cNvSpPr/>
          <p:nvPr/>
        </p:nvSpPr>
        <p:spPr>
          <a:xfrm>
            <a:off x="7176926" y="3295457"/>
            <a:ext cx="357000" cy="2655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7"/>
          <p:cNvSpPr/>
          <p:nvPr/>
        </p:nvSpPr>
        <p:spPr>
          <a:xfrm>
            <a:off x="7534005" y="3295457"/>
            <a:ext cx="357000" cy="26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/>
          <p:nvPr/>
        </p:nvSpPr>
        <p:spPr>
          <a:xfrm>
            <a:off x="7891084" y="3295457"/>
            <a:ext cx="357000" cy="26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7"/>
          <p:cNvSpPr/>
          <p:nvPr/>
        </p:nvSpPr>
        <p:spPr>
          <a:xfrm>
            <a:off x="8248162" y="3295457"/>
            <a:ext cx="357000" cy="26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7"/>
          <p:cNvSpPr txBox="1"/>
          <p:nvPr>
            <p:ph idx="1" type="body"/>
          </p:nvPr>
        </p:nvSpPr>
        <p:spPr>
          <a:xfrm rot="1142">
            <a:off x="7923251" y="2132925"/>
            <a:ext cx="903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predicted</a:t>
            </a:r>
            <a:endParaRPr sz="1300"/>
          </a:p>
        </p:txBody>
      </p:sp>
      <p:sp>
        <p:nvSpPr>
          <p:cNvPr id="460" name="Google Shape;460;p27"/>
          <p:cNvSpPr txBox="1"/>
          <p:nvPr>
            <p:ph idx="1" type="body"/>
          </p:nvPr>
        </p:nvSpPr>
        <p:spPr>
          <a:xfrm rot="945">
            <a:off x="7741374" y="2932550"/>
            <a:ext cx="1090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true</a:t>
            </a:r>
            <a:endParaRPr sz="1300"/>
          </a:p>
        </p:txBody>
      </p:sp>
      <p:sp>
        <p:nvSpPr>
          <p:cNvPr id="461" name="Google Shape;461;p27"/>
          <p:cNvSpPr txBox="1"/>
          <p:nvPr>
            <p:ph idx="1" type="body"/>
          </p:nvPr>
        </p:nvSpPr>
        <p:spPr>
          <a:xfrm rot="920">
            <a:off x="6729378" y="3944763"/>
            <a:ext cx="2241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Measure: cross entropy loss</a:t>
            </a:r>
            <a:endParaRPr sz="1300"/>
          </a:p>
        </p:txBody>
      </p:sp>
      <p:pic>
        <p:nvPicPr>
          <p:cNvPr id="462" name="Google Shape;46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14700" y="4356525"/>
            <a:ext cx="1952701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7"/>
          <p:cNvSpPr txBox="1"/>
          <p:nvPr>
            <p:ph idx="1" type="body"/>
          </p:nvPr>
        </p:nvSpPr>
        <p:spPr>
          <a:xfrm>
            <a:off x="1392025" y="1655975"/>
            <a:ext cx="1587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Features   </a:t>
            </a:r>
            <a:endParaRPr/>
          </a:p>
        </p:txBody>
      </p:sp>
      <p:pic>
        <p:nvPicPr>
          <p:cNvPr id="464" name="Google Shape;464;p27"/>
          <p:cNvPicPr preferRelativeResize="0"/>
          <p:nvPr/>
        </p:nvPicPr>
        <p:blipFill rotWithShape="1">
          <a:blip r:embed="rId8">
            <a:alphaModFix/>
          </a:blip>
          <a:srcRect b="10" l="74225" r="6245" t="-10"/>
          <a:stretch/>
        </p:blipFill>
        <p:spPr>
          <a:xfrm>
            <a:off x="2096213" y="2145700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7"/>
          <p:cNvSpPr txBox="1"/>
          <p:nvPr>
            <p:ph idx="1" type="body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  </a:t>
            </a:r>
            <a:endParaRPr/>
          </a:p>
        </p:txBody>
      </p:sp>
      <p:pic>
        <p:nvPicPr>
          <p:cNvPr id="466" name="Google Shape;46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8700" y="2631112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37585" y="2631112"/>
            <a:ext cx="190499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92851" y="2631113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9927" y="2631113"/>
            <a:ext cx="19409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42188" y="3356301"/>
            <a:ext cx="16893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85106" y="3356311"/>
            <a:ext cx="168933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31633" y="3356295"/>
            <a:ext cx="161744" cy="14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70959" y="3356302"/>
            <a:ext cx="168933" cy="14378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7"/>
          <p:cNvSpPr/>
          <p:nvPr/>
        </p:nvSpPr>
        <p:spPr>
          <a:xfrm>
            <a:off x="6687825" y="3923300"/>
            <a:ext cx="2324100" cy="991800"/>
          </a:xfrm>
          <a:prstGeom prst="roundRect">
            <a:avLst>
              <a:gd fmla="val 209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5" name="Google Shape;475;p27"/>
          <p:cNvSpPr/>
          <p:nvPr/>
        </p:nvSpPr>
        <p:spPr>
          <a:xfrm>
            <a:off x="3274775" y="1651000"/>
            <a:ext cx="5814900" cy="3338400"/>
          </a:xfrm>
          <a:prstGeom prst="rect">
            <a:avLst/>
          </a:prstGeom>
          <a:solidFill>
            <a:srgbClr val="FFFFFF">
              <a:alpha val="55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37988" y="4301850"/>
            <a:ext cx="1395530" cy="2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7"/>
          <p:cNvPicPr preferRelativeResize="0"/>
          <p:nvPr/>
        </p:nvPicPr>
        <p:blipFill rotWithShape="1">
          <a:blip r:embed="rId20">
            <a:alphaModFix/>
          </a:blip>
          <a:srcRect b="0" l="0" r="35983" t="8315"/>
          <a:stretch/>
        </p:blipFill>
        <p:spPr>
          <a:xfrm>
            <a:off x="-5575" y="2721479"/>
            <a:ext cx="1739853" cy="1062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7"/>
          <p:cNvPicPr preferRelativeResize="0"/>
          <p:nvPr/>
        </p:nvPicPr>
        <p:blipFill rotWithShape="1">
          <a:blip r:embed="rId21">
            <a:alphaModFix/>
          </a:blip>
          <a:srcRect b="87326" l="10372" r="63551" t="5015"/>
          <a:stretch/>
        </p:blipFill>
        <p:spPr>
          <a:xfrm>
            <a:off x="1561450" y="2440150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7"/>
          <p:cNvPicPr preferRelativeResize="0"/>
          <p:nvPr/>
        </p:nvPicPr>
        <p:blipFill rotWithShape="1">
          <a:blip r:embed="rId21">
            <a:alphaModFix/>
          </a:blip>
          <a:srcRect b="79814" l="10373" r="63550" t="12526"/>
          <a:stretch/>
        </p:blipFill>
        <p:spPr>
          <a:xfrm>
            <a:off x="1678373" y="2672188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7"/>
          <p:cNvPicPr preferRelativeResize="0"/>
          <p:nvPr/>
        </p:nvPicPr>
        <p:blipFill rotWithShape="1">
          <a:blip r:embed="rId21">
            <a:alphaModFix/>
          </a:blip>
          <a:srcRect b="72005" l="10373" r="63550" t="20336"/>
          <a:stretch/>
        </p:blipFill>
        <p:spPr>
          <a:xfrm>
            <a:off x="1790352" y="2963600"/>
            <a:ext cx="1090800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7"/>
          <p:cNvPicPr preferRelativeResize="0"/>
          <p:nvPr/>
        </p:nvPicPr>
        <p:blipFill rotWithShape="1">
          <a:blip r:embed="rId21">
            <a:alphaModFix/>
          </a:blip>
          <a:srcRect b="64196" l="10371" r="64626" t="28145"/>
          <a:stretch/>
        </p:blipFill>
        <p:spPr>
          <a:xfrm>
            <a:off x="1910050" y="3235375"/>
            <a:ext cx="1045901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7"/>
          <p:cNvPicPr preferRelativeResize="0"/>
          <p:nvPr/>
        </p:nvPicPr>
        <p:blipFill rotWithShape="1">
          <a:blip r:embed="rId21">
            <a:alphaModFix/>
          </a:blip>
          <a:srcRect b="56387" l="10371" r="64626" t="35953"/>
          <a:stretch/>
        </p:blipFill>
        <p:spPr>
          <a:xfrm>
            <a:off x="2026900" y="3487025"/>
            <a:ext cx="1045901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377238" y="4092840"/>
            <a:ext cx="177975" cy="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Setup: What are the data </a:t>
            </a:r>
            <a:endParaRPr/>
          </a:p>
        </p:txBody>
      </p:sp>
      <p:sp>
        <p:nvSpPr>
          <p:cNvPr id="489" name="Google Shape;489;p28"/>
          <p:cNvSpPr txBox="1"/>
          <p:nvPr>
            <p:ph idx="1" type="body"/>
          </p:nvPr>
        </p:nvSpPr>
        <p:spPr>
          <a:xfrm>
            <a:off x="311700" y="923875"/>
            <a:ext cx="467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UltraTEM data: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165 transmitter - receiver combinations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27 time-channels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# soundings in a given along-line distance (3m window, 15 locations)</a:t>
            </a:r>
            <a:endParaRPr/>
          </a:p>
        </p:txBody>
      </p:sp>
      <p:pic>
        <p:nvPicPr>
          <p:cNvPr id="490" name="Google Shape;490;p28"/>
          <p:cNvPicPr preferRelativeResize="0"/>
          <p:nvPr/>
        </p:nvPicPr>
        <p:blipFill rotWithShape="1">
          <a:blip r:embed="rId3">
            <a:alphaModFix/>
          </a:blip>
          <a:srcRect b="0" l="0" r="35983" t="8315"/>
          <a:stretch/>
        </p:blipFill>
        <p:spPr>
          <a:xfrm>
            <a:off x="311700" y="2686450"/>
            <a:ext cx="3866474" cy="23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8"/>
          <p:cNvPicPr preferRelativeResize="0"/>
          <p:nvPr/>
        </p:nvPicPr>
        <p:blipFill rotWithShape="1">
          <a:blip r:embed="rId4">
            <a:alphaModFix/>
          </a:blip>
          <a:srcRect b="41079" l="0" r="0" t="0"/>
          <a:stretch/>
        </p:blipFill>
        <p:spPr>
          <a:xfrm>
            <a:off x="4828250" y="712925"/>
            <a:ext cx="4183275" cy="37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8"/>
          <p:cNvPicPr preferRelativeResize="0"/>
          <p:nvPr/>
        </p:nvPicPr>
        <p:blipFill rotWithShape="1">
          <a:blip r:embed="rId4">
            <a:alphaModFix/>
          </a:blip>
          <a:srcRect b="0" l="0" r="0" t="90117"/>
          <a:stretch/>
        </p:blipFill>
        <p:spPr>
          <a:xfrm>
            <a:off x="4828250" y="4528525"/>
            <a:ext cx="4183275" cy="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8"/>
          <p:cNvPicPr preferRelativeResize="0"/>
          <p:nvPr/>
        </p:nvPicPr>
        <p:blipFill rotWithShape="1">
          <a:blip r:embed="rId4">
            <a:alphaModFix/>
          </a:blip>
          <a:srcRect b="11370" l="0" r="96307" t="83976"/>
          <a:stretch/>
        </p:blipFill>
        <p:spPr>
          <a:xfrm>
            <a:off x="4828250" y="4680925"/>
            <a:ext cx="154452" cy="2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8"/>
          <p:cNvSpPr txBox="1"/>
          <p:nvPr/>
        </p:nvSpPr>
        <p:spPr>
          <a:xfrm rot="-5400000">
            <a:off x="4595850" y="4411425"/>
            <a:ext cx="377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>
            <p:ph idx="1" type="body"/>
          </p:nvPr>
        </p:nvSpPr>
        <p:spPr>
          <a:xfrm>
            <a:off x="4682975" y="592550"/>
            <a:ext cx="4414200" cy="21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housands of realizations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Training: ~8k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&amp; Validation: ~1k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realization, randomly assign: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Noise level</a:t>
            </a:r>
            <a:r>
              <a:rPr lang="en"/>
              <a:t> </a:t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5257000" y="3351175"/>
            <a:ext cx="2353500" cy="98100"/>
          </a:xfrm>
          <a:prstGeom prst="parallelogram">
            <a:avLst>
              <a:gd fmla="val 432664" name="adj"/>
            </a:avLst>
          </a:prstGeom>
          <a:gradFill>
            <a:gsLst>
              <a:gs pos="0">
                <a:srgbClr val="D9EAD3"/>
              </a:gs>
              <a:gs pos="100000">
                <a:srgbClr val="D9EAD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502" name="Google Shape;502;p29"/>
          <p:cNvSpPr txBox="1"/>
          <p:nvPr>
            <p:ph idx="1" type="body"/>
          </p:nvPr>
        </p:nvSpPr>
        <p:spPr>
          <a:xfrm>
            <a:off x="219300" y="824650"/>
            <a:ext cx="4041900" cy="19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Classes: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ISO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Medium</a:t>
            </a:r>
            <a:r>
              <a:rPr lang="en"/>
              <a:t> ISO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ISO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Clutter (20mm, spherical objects)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5261025" y="3449250"/>
            <a:ext cx="1854900" cy="1295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EAD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/>
          <p:nvPr/>
        </p:nvSpPr>
        <p:spPr>
          <a:xfrm rot="6229413">
            <a:off x="5971195" y="3776977"/>
            <a:ext cx="352819" cy="639933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6094588" y="4064838"/>
            <a:ext cx="64200" cy="6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5265600" y="3449325"/>
            <a:ext cx="185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8" name="Google Shape;5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875" y="2297575"/>
            <a:ext cx="688752" cy="22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800" y="2652001"/>
            <a:ext cx="726063" cy="22711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9"/>
          <p:cNvSpPr/>
          <p:nvPr/>
        </p:nvSpPr>
        <p:spPr>
          <a:xfrm rot="-630810">
            <a:off x="6948545" y="3415702"/>
            <a:ext cx="795759" cy="1293431"/>
          </a:xfrm>
          <a:prstGeom prst="parallelogram">
            <a:avLst>
              <a:gd fmla="val 35764" name="adj"/>
            </a:avLst>
          </a:prstGeom>
          <a:gradFill>
            <a:gsLst>
              <a:gs pos="0">
                <a:srgbClr val="FFFFFF"/>
              </a:gs>
              <a:gs pos="100000">
                <a:srgbClr val="D9EAD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29"/>
          <p:cNvCxnSpPr/>
          <p:nvPr/>
        </p:nvCxnSpPr>
        <p:spPr>
          <a:xfrm flipH="1" rot="10800000">
            <a:off x="7119950" y="3353975"/>
            <a:ext cx="505200" cy="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29"/>
          <p:cNvCxnSpPr/>
          <p:nvPr/>
        </p:nvCxnSpPr>
        <p:spPr>
          <a:xfrm>
            <a:off x="7119950" y="3452075"/>
            <a:ext cx="0" cy="12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29"/>
          <p:cNvCxnSpPr/>
          <p:nvPr/>
        </p:nvCxnSpPr>
        <p:spPr>
          <a:xfrm>
            <a:off x="5257000" y="3452075"/>
            <a:ext cx="0" cy="12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29"/>
          <p:cNvCxnSpPr/>
          <p:nvPr/>
        </p:nvCxnSpPr>
        <p:spPr>
          <a:xfrm flipH="1" rot="10800000">
            <a:off x="5266150" y="3351175"/>
            <a:ext cx="408300" cy="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29"/>
          <p:cNvCxnSpPr/>
          <p:nvPr/>
        </p:nvCxnSpPr>
        <p:spPr>
          <a:xfrm>
            <a:off x="5678350" y="3347325"/>
            <a:ext cx="194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29"/>
          <p:cNvCxnSpPr/>
          <p:nvPr/>
        </p:nvCxnSpPr>
        <p:spPr>
          <a:xfrm>
            <a:off x="7610500" y="3362350"/>
            <a:ext cx="0" cy="12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29"/>
          <p:cNvCxnSpPr/>
          <p:nvPr/>
        </p:nvCxnSpPr>
        <p:spPr>
          <a:xfrm>
            <a:off x="7745975" y="3349900"/>
            <a:ext cx="0" cy="13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18" name="Google Shape;518;p29"/>
          <p:cNvSpPr txBox="1"/>
          <p:nvPr>
            <p:ph idx="1" type="body"/>
          </p:nvPr>
        </p:nvSpPr>
        <p:spPr>
          <a:xfrm>
            <a:off x="7745975" y="3783850"/>
            <a:ext cx="7302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0.5m</a:t>
            </a:r>
            <a:endParaRPr sz="1600"/>
          </a:p>
        </p:txBody>
      </p:sp>
      <p:cxnSp>
        <p:nvCxnSpPr>
          <p:cNvPr id="519" name="Google Shape;519;p29"/>
          <p:cNvCxnSpPr/>
          <p:nvPr/>
        </p:nvCxnSpPr>
        <p:spPr>
          <a:xfrm>
            <a:off x="5257000" y="4817475"/>
            <a:ext cx="18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20" name="Google Shape;520;p29"/>
          <p:cNvSpPr txBox="1"/>
          <p:nvPr>
            <p:ph idx="1" type="body"/>
          </p:nvPr>
        </p:nvSpPr>
        <p:spPr>
          <a:xfrm>
            <a:off x="5782375" y="4817475"/>
            <a:ext cx="7302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4</a:t>
            </a:r>
            <a:r>
              <a:rPr lang="en" sz="1600"/>
              <a:t>m</a:t>
            </a:r>
            <a:endParaRPr sz="1600"/>
          </a:p>
        </p:txBody>
      </p:sp>
      <p:cxnSp>
        <p:nvCxnSpPr>
          <p:cNvPr id="521" name="Google Shape;521;p29"/>
          <p:cNvCxnSpPr/>
          <p:nvPr/>
        </p:nvCxnSpPr>
        <p:spPr>
          <a:xfrm flipH="1" rot="10800000">
            <a:off x="7125000" y="4770875"/>
            <a:ext cx="703200" cy="1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22" name="Google Shape;522;p29"/>
          <p:cNvSpPr txBox="1"/>
          <p:nvPr>
            <p:ph idx="1" type="body"/>
          </p:nvPr>
        </p:nvSpPr>
        <p:spPr>
          <a:xfrm>
            <a:off x="7330825" y="4770875"/>
            <a:ext cx="7302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3m</a:t>
            </a:r>
            <a:endParaRPr sz="1600"/>
          </a:p>
        </p:txBody>
      </p:sp>
      <p:pic>
        <p:nvPicPr>
          <p:cNvPr id="523" name="Google Shape;5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38" y="2966325"/>
            <a:ext cx="3098579" cy="20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377" y="2895284"/>
            <a:ext cx="1018500" cy="33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normalizations</a:t>
            </a:r>
            <a:endParaRPr/>
          </a:p>
        </p:txBody>
      </p:sp>
      <p:sp>
        <p:nvSpPr>
          <p:cNvPr id="530" name="Google Shape;530;p30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steps: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each data as a function of time for each channel (</a:t>
            </a:r>
            <a:r>
              <a:rPr lang="en"/>
              <a:t>multiply by t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 amplitude across all channels to have maximum amplitude 1</a:t>
            </a:r>
            <a:endParaRPr/>
          </a:p>
        </p:txBody>
      </p:sp>
      <p:sp>
        <p:nvSpPr>
          <p:cNvPr id="531" name="Google Shape;5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30"/>
          <p:cNvPicPr preferRelativeResize="0"/>
          <p:nvPr/>
        </p:nvPicPr>
        <p:blipFill rotWithShape="1">
          <a:blip r:embed="rId3">
            <a:alphaModFix/>
          </a:blip>
          <a:srcRect b="25044" l="0" r="63584" t="51200"/>
          <a:stretch/>
        </p:blipFill>
        <p:spPr>
          <a:xfrm>
            <a:off x="1120213" y="2190750"/>
            <a:ext cx="2124147" cy="21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0"/>
          <p:cNvPicPr preferRelativeResize="0"/>
          <p:nvPr/>
        </p:nvPicPr>
        <p:blipFill rotWithShape="1">
          <a:blip r:embed="rId4">
            <a:alphaModFix/>
          </a:blip>
          <a:srcRect b="25522" l="0" r="63584" t="51524"/>
          <a:stretch/>
        </p:blipFill>
        <p:spPr>
          <a:xfrm>
            <a:off x="3439108" y="2226605"/>
            <a:ext cx="2124147" cy="205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0"/>
          <p:cNvPicPr preferRelativeResize="0"/>
          <p:nvPr/>
        </p:nvPicPr>
        <p:blipFill rotWithShape="1">
          <a:blip r:embed="rId5">
            <a:alphaModFix/>
          </a:blip>
          <a:srcRect b="25200" l="0" r="64809" t="51044"/>
          <a:stretch/>
        </p:blipFill>
        <p:spPr>
          <a:xfrm>
            <a:off x="5971091" y="2226600"/>
            <a:ext cx="2052696" cy="21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0"/>
          <p:cNvPicPr preferRelativeResize="0"/>
          <p:nvPr/>
        </p:nvPicPr>
        <p:blipFill rotWithShape="1">
          <a:blip r:embed="rId4">
            <a:alphaModFix/>
          </a:blip>
          <a:srcRect b="6155" l="10709" r="63583" t="89678"/>
          <a:stretch/>
        </p:blipFill>
        <p:spPr>
          <a:xfrm>
            <a:off x="1744850" y="4261600"/>
            <a:ext cx="1499501" cy="3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4">
            <a:alphaModFix/>
          </a:blip>
          <a:srcRect b="6155" l="10709" r="63583" t="89678"/>
          <a:stretch/>
        </p:blipFill>
        <p:spPr>
          <a:xfrm>
            <a:off x="4063750" y="4261600"/>
            <a:ext cx="1499501" cy="3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0"/>
          <p:cNvPicPr preferRelativeResize="0"/>
          <p:nvPr/>
        </p:nvPicPr>
        <p:blipFill rotWithShape="1">
          <a:blip r:embed="rId4">
            <a:alphaModFix/>
          </a:blip>
          <a:srcRect b="6155" l="10709" r="63583" t="89678"/>
          <a:stretch/>
        </p:blipFill>
        <p:spPr>
          <a:xfrm>
            <a:off x="6600475" y="4314900"/>
            <a:ext cx="1499501" cy="3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0"/>
          <p:cNvSpPr txBox="1"/>
          <p:nvPr>
            <p:ph idx="1" type="body"/>
          </p:nvPr>
        </p:nvSpPr>
        <p:spPr>
          <a:xfrm>
            <a:off x="1809250" y="1849700"/>
            <a:ext cx="137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Simulated</a:t>
            </a:r>
            <a:endParaRPr/>
          </a:p>
        </p:txBody>
      </p:sp>
      <p:sp>
        <p:nvSpPr>
          <p:cNvPr id="539" name="Google Shape;539;p30"/>
          <p:cNvSpPr txBox="1"/>
          <p:nvPr>
            <p:ph idx="1" type="body"/>
          </p:nvPr>
        </p:nvSpPr>
        <p:spPr>
          <a:xfrm>
            <a:off x="4033200" y="1849700"/>
            <a:ext cx="15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Scaled: time</a:t>
            </a:r>
            <a:endParaRPr/>
          </a:p>
        </p:txBody>
      </p:sp>
      <p:sp>
        <p:nvSpPr>
          <p:cNvPr id="540" name="Google Shape;540;p30"/>
          <p:cNvSpPr txBox="1"/>
          <p:nvPr>
            <p:ph idx="1" type="body"/>
          </p:nvPr>
        </p:nvSpPr>
        <p:spPr>
          <a:xfrm>
            <a:off x="5901075" y="1849700"/>
            <a:ext cx="2898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Scaled: max amplitude=1</a:t>
            </a:r>
            <a:endParaRPr/>
          </a:p>
        </p:txBody>
      </p:sp>
      <p:pic>
        <p:nvPicPr>
          <p:cNvPr id="541" name="Google Shape;541;p30"/>
          <p:cNvPicPr preferRelativeResize="0"/>
          <p:nvPr/>
        </p:nvPicPr>
        <p:blipFill rotWithShape="1">
          <a:blip r:embed="rId4">
            <a:alphaModFix/>
          </a:blip>
          <a:srcRect b="0" l="15574" r="8489" t="94782"/>
          <a:stretch/>
        </p:blipFill>
        <p:spPr>
          <a:xfrm>
            <a:off x="2517688" y="4687450"/>
            <a:ext cx="4429162" cy="4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0" y="2180975"/>
            <a:ext cx="8180800" cy="26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normalizations</a:t>
            </a:r>
            <a:endParaRPr/>
          </a:p>
        </p:txBody>
      </p:sp>
      <p:sp>
        <p:nvSpPr>
          <p:cNvPr id="548" name="Google Shape;54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31"/>
          <p:cNvSpPr txBox="1"/>
          <p:nvPr>
            <p:ph idx="1" type="body"/>
          </p:nvPr>
        </p:nvSpPr>
        <p:spPr>
          <a:xfrm>
            <a:off x="723600" y="4711200"/>
            <a:ext cx="2009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</a:t>
            </a:r>
            <a:r>
              <a:rPr baseline="-25000" lang="en"/>
              <a:t>10</a:t>
            </a:r>
            <a:r>
              <a:rPr lang="en"/>
              <a:t>(amplitude) </a:t>
            </a:r>
            <a:endParaRPr/>
          </a:p>
        </p:txBody>
      </p:sp>
      <p:sp>
        <p:nvSpPr>
          <p:cNvPr id="550" name="Google Shape;550;p31"/>
          <p:cNvSpPr txBox="1"/>
          <p:nvPr>
            <p:ph idx="1" type="body"/>
          </p:nvPr>
        </p:nvSpPr>
        <p:spPr>
          <a:xfrm>
            <a:off x="1172625" y="1943288"/>
            <a:ext cx="1370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Simulated</a:t>
            </a:r>
            <a:endParaRPr/>
          </a:p>
        </p:txBody>
      </p:sp>
      <p:sp>
        <p:nvSpPr>
          <p:cNvPr id="551" name="Google Shape;551;p31"/>
          <p:cNvSpPr txBox="1"/>
          <p:nvPr>
            <p:ph idx="1" type="body"/>
          </p:nvPr>
        </p:nvSpPr>
        <p:spPr>
          <a:xfrm>
            <a:off x="3808950" y="1943300"/>
            <a:ext cx="15606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Scaled: time</a:t>
            </a:r>
            <a:endParaRPr/>
          </a:p>
        </p:txBody>
      </p:sp>
      <p:sp>
        <p:nvSpPr>
          <p:cNvPr id="552" name="Google Shape;552;p31"/>
          <p:cNvSpPr txBox="1"/>
          <p:nvPr>
            <p:ph idx="1" type="body"/>
          </p:nvPr>
        </p:nvSpPr>
        <p:spPr>
          <a:xfrm>
            <a:off x="3808950" y="4711200"/>
            <a:ext cx="2009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</a:t>
            </a:r>
            <a:r>
              <a:rPr baseline="-25000" lang="en"/>
              <a:t>10</a:t>
            </a:r>
            <a:r>
              <a:rPr lang="en"/>
              <a:t>(amplitude) </a:t>
            </a:r>
            <a:endParaRPr/>
          </a:p>
        </p:txBody>
      </p:sp>
      <p:sp>
        <p:nvSpPr>
          <p:cNvPr id="553" name="Google Shape;553;p31"/>
          <p:cNvSpPr txBox="1"/>
          <p:nvPr>
            <p:ph idx="1" type="body"/>
          </p:nvPr>
        </p:nvSpPr>
        <p:spPr>
          <a:xfrm>
            <a:off x="6582925" y="4711200"/>
            <a:ext cx="2009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</a:t>
            </a:r>
            <a:r>
              <a:rPr baseline="-25000" lang="en"/>
              <a:t>10</a:t>
            </a:r>
            <a:r>
              <a:rPr lang="en"/>
              <a:t>(amplitude) </a:t>
            </a:r>
            <a:endParaRPr/>
          </a:p>
        </p:txBody>
      </p:sp>
      <p:sp>
        <p:nvSpPr>
          <p:cNvPr id="554" name="Google Shape;554;p31"/>
          <p:cNvSpPr txBox="1"/>
          <p:nvPr>
            <p:ph idx="1" type="body"/>
          </p:nvPr>
        </p:nvSpPr>
        <p:spPr>
          <a:xfrm>
            <a:off x="6371850" y="1943300"/>
            <a:ext cx="21006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max amplitude=1</a:t>
            </a:r>
            <a:endParaRPr/>
          </a:p>
        </p:txBody>
      </p:sp>
      <p:sp>
        <p:nvSpPr>
          <p:cNvPr id="555" name="Google Shape;555;p31"/>
          <p:cNvSpPr txBox="1"/>
          <p:nvPr>
            <p:ph idx="1" type="body"/>
          </p:nvPr>
        </p:nvSpPr>
        <p:spPr>
          <a:xfrm>
            <a:off x="311700" y="695275"/>
            <a:ext cx="85206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steps: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each data as a function of time for each channel (multiply by 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 amplitude across all channels to have maximum amplitude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Unexploded</a:t>
            </a:r>
            <a:r>
              <a:rPr lang="en"/>
              <a:t> ordnance (UXO): A global problem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922425"/>
            <a:ext cx="4509600" cy="22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Definition: </a:t>
            </a:r>
            <a:r>
              <a:rPr lang="en"/>
              <a:t>a munition that was armed, fired and remains unexploded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Sources: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Regions of military conflict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Munitions and bombing ranges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Avalanche control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34832" l="43749" r="1896" t="12430"/>
          <a:stretch/>
        </p:blipFill>
        <p:spPr>
          <a:xfrm>
            <a:off x="4821200" y="1498899"/>
            <a:ext cx="4217499" cy="25152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882800" y="1151025"/>
            <a:ext cx="4155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Countries significantly impacted by UXO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2408" l="5864" r="64913" t="36470"/>
          <a:stretch/>
        </p:blipFill>
        <p:spPr>
          <a:xfrm>
            <a:off x="419475" y="3132825"/>
            <a:ext cx="1318361" cy="17795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3828" l="66855" r="2378" t="66444"/>
          <a:stretch/>
        </p:blipFill>
        <p:spPr>
          <a:xfrm>
            <a:off x="1827583" y="3624634"/>
            <a:ext cx="2034614" cy="12686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2157" l="35149" r="33547" t="66444"/>
          <a:stretch/>
        </p:blipFill>
        <p:spPr>
          <a:xfrm>
            <a:off x="3271300" y="3132831"/>
            <a:ext cx="2070093" cy="13399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2"/>
          <p:cNvSpPr txBox="1"/>
          <p:nvPr>
            <p:ph idx="1" type="body"/>
          </p:nvPr>
        </p:nvSpPr>
        <p:spPr>
          <a:xfrm>
            <a:off x="4700138" y="1058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Training problem                                 (use stochastic gradient descent) </a:t>
            </a:r>
            <a:endParaRPr/>
          </a:p>
        </p:txBody>
      </p:sp>
      <p:sp>
        <p:nvSpPr>
          <p:cNvPr id="561" name="Google Shape;561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CNN</a:t>
            </a:r>
            <a:endParaRPr/>
          </a:p>
        </p:txBody>
      </p:sp>
      <p:sp>
        <p:nvSpPr>
          <p:cNvPr id="562" name="Google Shape;562;p32"/>
          <p:cNvSpPr txBox="1"/>
          <p:nvPr>
            <p:ph idx="1" type="body"/>
          </p:nvPr>
        </p:nvSpPr>
        <p:spPr>
          <a:xfrm>
            <a:off x="311700" y="9238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Class probabilities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3">
            <a:alphaModFix/>
          </a:blip>
          <a:srcRect b="0" l="8641" r="8184" t="0"/>
          <a:stretch/>
        </p:blipFill>
        <p:spPr>
          <a:xfrm>
            <a:off x="6147650" y="4620850"/>
            <a:ext cx="163685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175" y="2530507"/>
            <a:ext cx="3834225" cy="181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600" y="1430147"/>
            <a:ext cx="1174225" cy="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8075" y="2022050"/>
            <a:ext cx="1952701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2"/>
          <p:cNvSpPr txBox="1"/>
          <p:nvPr>
            <p:ph idx="1" type="body"/>
          </p:nvPr>
        </p:nvSpPr>
        <p:spPr>
          <a:xfrm>
            <a:off x="1653579" y="1912400"/>
            <a:ext cx="9489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n</a:t>
            </a:r>
            <a:r>
              <a:rPr lang="en" sz="1200">
                <a:solidFill>
                  <a:srgbClr val="980000"/>
                </a:solidFill>
              </a:rPr>
              <a:t>etwork parameters</a:t>
            </a:r>
            <a:endParaRPr sz="1200">
              <a:solidFill>
                <a:srgbClr val="980000"/>
              </a:solidFill>
            </a:endParaRPr>
          </a:p>
        </p:txBody>
      </p:sp>
      <p:cxnSp>
        <p:nvCxnSpPr>
          <p:cNvPr id="568" name="Google Shape;568;p32"/>
          <p:cNvCxnSpPr/>
          <p:nvPr/>
        </p:nvCxnSpPr>
        <p:spPr>
          <a:xfrm flipH="1" rot="10800000">
            <a:off x="2090513" y="1724325"/>
            <a:ext cx="93600" cy="2265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32"/>
          <p:cNvSpPr txBox="1"/>
          <p:nvPr>
            <p:ph idx="1" type="body"/>
          </p:nvPr>
        </p:nvSpPr>
        <p:spPr>
          <a:xfrm>
            <a:off x="2545404" y="1857950"/>
            <a:ext cx="9489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i</a:t>
            </a:r>
            <a:r>
              <a:rPr lang="en" sz="1200">
                <a:solidFill>
                  <a:srgbClr val="980000"/>
                </a:solidFill>
              </a:rPr>
              <a:t>nput features</a:t>
            </a:r>
            <a:endParaRPr sz="1200">
              <a:solidFill>
                <a:srgbClr val="980000"/>
              </a:solidFill>
            </a:endParaRPr>
          </a:p>
        </p:txBody>
      </p:sp>
      <p:cxnSp>
        <p:nvCxnSpPr>
          <p:cNvPr id="570" name="Google Shape;570;p32"/>
          <p:cNvCxnSpPr/>
          <p:nvPr/>
        </p:nvCxnSpPr>
        <p:spPr>
          <a:xfrm rot="10800000">
            <a:off x="2545400" y="1710875"/>
            <a:ext cx="299400" cy="1905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32"/>
          <p:cNvSpPr txBox="1"/>
          <p:nvPr>
            <p:ph idx="1" type="body"/>
          </p:nvPr>
        </p:nvSpPr>
        <p:spPr>
          <a:xfrm>
            <a:off x="826275" y="1813675"/>
            <a:ext cx="948900" cy="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outputs</a:t>
            </a:r>
            <a:endParaRPr sz="1200">
              <a:solidFill>
                <a:srgbClr val="980000"/>
              </a:solidFill>
            </a:endParaRPr>
          </a:p>
        </p:txBody>
      </p:sp>
      <p:cxnSp>
        <p:nvCxnSpPr>
          <p:cNvPr id="572" name="Google Shape;572;p32"/>
          <p:cNvCxnSpPr/>
          <p:nvPr/>
        </p:nvCxnSpPr>
        <p:spPr>
          <a:xfrm flipH="1" rot="10800000">
            <a:off x="1340275" y="1685600"/>
            <a:ext cx="194400" cy="187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3" name="Google Shape;57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7">
            <a:off x="1387326" y="2858423"/>
            <a:ext cx="1636849" cy="54954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2"/>
          <p:cNvSpPr txBox="1"/>
          <p:nvPr>
            <p:ph idx="1" type="body"/>
          </p:nvPr>
        </p:nvSpPr>
        <p:spPr>
          <a:xfrm>
            <a:off x="1151275" y="3415500"/>
            <a:ext cx="5724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class</a:t>
            </a:r>
            <a:endParaRPr sz="1200">
              <a:solidFill>
                <a:srgbClr val="980000"/>
              </a:solidFill>
            </a:endParaRPr>
          </a:p>
        </p:txBody>
      </p:sp>
      <p:cxnSp>
        <p:nvCxnSpPr>
          <p:cNvPr id="575" name="Google Shape;575;p32"/>
          <p:cNvCxnSpPr/>
          <p:nvPr/>
        </p:nvCxnSpPr>
        <p:spPr>
          <a:xfrm flipH="1" rot="10800000">
            <a:off x="1511300" y="3277450"/>
            <a:ext cx="142200" cy="2604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32"/>
          <p:cNvSpPr txBox="1"/>
          <p:nvPr>
            <p:ph idx="1" type="body"/>
          </p:nvPr>
        </p:nvSpPr>
        <p:spPr>
          <a:xfrm>
            <a:off x="2540725" y="3600550"/>
            <a:ext cx="9147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 all classes</a:t>
            </a:r>
            <a:endParaRPr sz="1200">
              <a:solidFill>
                <a:srgbClr val="980000"/>
              </a:solidFill>
            </a:endParaRPr>
          </a:p>
        </p:txBody>
      </p:sp>
      <p:cxnSp>
        <p:nvCxnSpPr>
          <p:cNvPr id="577" name="Google Shape;577;p32"/>
          <p:cNvCxnSpPr/>
          <p:nvPr/>
        </p:nvCxnSpPr>
        <p:spPr>
          <a:xfrm rot="10800000">
            <a:off x="2679050" y="3440950"/>
            <a:ext cx="115800" cy="2493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8" name="Google Shape;57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722" y="4519248"/>
            <a:ext cx="210804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survey</a:t>
            </a:r>
            <a:endParaRPr/>
          </a:p>
        </p:txBody>
      </p:sp>
      <p:sp>
        <p:nvSpPr>
          <p:cNvPr id="584" name="Google Shape;58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449" y="941525"/>
            <a:ext cx="6721109" cy="37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survey</a:t>
            </a:r>
            <a:endParaRPr/>
          </a:p>
        </p:txBody>
      </p: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449" y="941525"/>
            <a:ext cx="6721109" cy="37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4"/>
          <p:cNvSpPr/>
          <p:nvPr/>
        </p:nvSpPr>
        <p:spPr>
          <a:xfrm rot="1186312">
            <a:off x="7000476" y="3819291"/>
            <a:ext cx="215505" cy="167677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34"/>
          <p:cNvCxnSpPr/>
          <p:nvPr/>
        </p:nvCxnSpPr>
        <p:spPr>
          <a:xfrm rot="10800000">
            <a:off x="6176200" y="2403100"/>
            <a:ext cx="859500" cy="1386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34"/>
          <p:cNvCxnSpPr/>
          <p:nvPr/>
        </p:nvCxnSpPr>
        <p:spPr>
          <a:xfrm flipH="1" rot="10800000">
            <a:off x="7237250" y="2391100"/>
            <a:ext cx="1486200" cy="1473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4"/>
          <p:cNvSpPr txBox="1"/>
          <p:nvPr/>
        </p:nvSpPr>
        <p:spPr>
          <a:xfrm>
            <a:off x="6631525" y="2035400"/>
            <a:ext cx="11232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34"/>
          <p:cNvSpPr txBox="1"/>
          <p:nvPr/>
        </p:nvSpPr>
        <p:spPr>
          <a:xfrm>
            <a:off x="6152075" y="1055075"/>
            <a:ext cx="2607600" cy="13341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% 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0%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0%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0%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100%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survey</a:t>
            </a:r>
            <a:endParaRPr/>
          </a:p>
        </p:txBody>
      </p:sp>
      <p:sp>
        <p:nvSpPr>
          <p:cNvPr id="603" name="Google Shape;60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4" name="Google Shape;6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449" y="941525"/>
            <a:ext cx="6721109" cy="37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5"/>
          <p:cNvSpPr/>
          <p:nvPr/>
        </p:nvSpPr>
        <p:spPr>
          <a:xfrm rot="1186312">
            <a:off x="6579051" y="3694491"/>
            <a:ext cx="215505" cy="167677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35"/>
          <p:cNvCxnSpPr/>
          <p:nvPr/>
        </p:nvCxnSpPr>
        <p:spPr>
          <a:xfrm rot="10800000">
            <a:off x="6151975" y="2391175"/>
            <a:ext cx="463200" cy="1271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5"/>
          <p:cNvCxnSpPr/>
          <p:nvPr/>
        </p:nvCxnSpPr>
        <p:spPr>
          <a:xfrm flipH="1" rot="10800000">
            <a:off x="6813800" y="2403200"/>
            <a:ext cx="1945800" cy="1333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5"/>
          <p:cNvSpPr txBox="1"/>
          <p:nvPr/>
        </p:nvSpPr>
        <p:spPr>
          <a:xfrm>
            <a:off x="6631525" y="2035400"/>
            <a:ext cx="11232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9" name="Google Shape;609;p35"/>
          <p:cNvSpPr txBox="1"/>
          <p:nvPr/>
        </p:nvSpPr>
        <p:spPr>
          <a:xfrm>
            <a:off x="6152075" y="1055075"/>
            <a:ext cx="2607600" cy="13341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68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% 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6%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0%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26%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0%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survey</a:t>
            </a:r>
            <a:endParaRPr/>
          </a:p>
        </p:txBody>
      </p:sp>
      <p:sp>
        <p:nvSpPr>
          <p:cNvPr id="615" name="Google Shape;61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449" y="941525"/>
            <a:ext cx="6721109" cy="37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6"/>
          <p:cNvSpPr/>
          <p:nvPr/>
        </p:nvSpPr>
        <p:spPr>
          <a:xfrm rot="1186312">
            <a:off x="6394026" y="3610366"/>
            <a:ext cx="215505" cy="167677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8" name="Google Shape;618;p36"/>
          <p:cNvCxnSpPr/>
          <p:nvPr/>
        </p:nvCxnSpPr>
        <p:spPr>
          <a:xfrm rot="10800000">
            <a:off x="6151975" y="2391400"/>
            <a:ext cx="276900" cy="118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36"/>
          <p:cNvCxnSpPr/>
          <p:nvPr/>
        </p:nvCxnSpPr>
        <p:spPr>
          <a:xfrm flipH="1" rot="10800000">
            <a:off x="6631300" y="2403150"/>
            <a:ext cx="2128200" cy="124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36"/>
          <p:cNvSpPr txBox="1"/>
          <p:nvPr/>
        </p:nvSpPr>
        <p:spPr>
          <a:xfrm>
            <a:off x="6631525" y="2035400"/>
            <a:ext cx="11232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36"/>
          <p:cNvSpPr txBox="1"/>
          <p:nvPr/>
        </p:nvSpPr>
        <p:spPr>
          <a:xfrm>
            <a:off x="6152075" y="1055075"/>
            <a:ext cx="2607600" cy="13341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100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% 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0%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0%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0%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0%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example: Small ISO </a:t>
            </a:r>
            <a:endParaRPr/>
          </a:p>
        </p:txBody>
      </p:sp>
      <p:sp>
        <p:nvSpPr>
          <p:cNvPr id="627" name="Google Shape;62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00" y="941525"/>
            <a:ext cx="7837793" cy="356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example: Medium ISO </a:t>
            </a:r>
            <a:endParaRPr/>
          </a:p>
        </p:txBody>
      </p:sp>
      <p:sp>
        <p:nvSpPr>
          <p:cNvPr id="634" name="Google Shape;6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00" y="941525"/>
            <a:ext cx="7837793" cy="356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example: Large ISO </a:t>
            </a:r>
            <a:endParaRPr/>
          </a:p>
        </p:txBody>
      </p:sp>
      <p:sp>
        <p:nvSpPr>
          <p:cNvPr id="641" name="Google Shape;64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2" name="Google Shape;6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1" y="941524"/>
            <a:ext cx="7837778" cy="35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example: clutter </a:t>
            </a:r>
            <a:endParaRPr/>
          </a:p>
        </p:txBody>
      </p:sp>
      <p:sp>
        <p:nvSpPr>
          <p:cNvPr id="648" name="Google Shape;64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9" name="Google Shape;6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00" y="941525"/>
            <a:ext cx="7837793" cy="356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UXO: Open avenues &amp; next steps </a:t>
            </a:r>
            <a:endParaRPr/>
          </a:p>
        </p:txBody>
      </p:sp>
      <p:sp>
        <p:nvSpPr>
          <p:cNvPr id="655" name="Google Shape;655;p41"/>
          <p:cNvSpPr txBox="1"/>
          <p:nvPr>
            <p:ph idx="1" type="body"/>
          </p:nvPr>
        </p:nvSpPr>
        <p:spPr>
          <a:xfrm>
            <a:off x="311700" y="847675"/>
            <a:ext cx="7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Results demonstrate: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Proof-of-concept for classification of UXO directly from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Questions and next steps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Constructing clutter model: what else should we include?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Multi-object scenarios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Exploring behaviour in challenging geologic settings (e.g. magnetic soils)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 architecture: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data: other features to input?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Regularization or parameterization of network parameters?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How to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integrate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information from ML with traditional analysis to make clearance more effective and less costly?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41"/>
          <p:cNvPicPr preferRelativeResize="0"/>
          <p:nvPr/>
        </p:nvPicPr>
        <p:blipFill rotWithShape="1">
          <a:blip r:embed="rId3">
            <a:alphaModFix/>
          </a:blip>
          <a:srcRect b="0" l="32884" r="22240" t="10120"/>
          <a:stretch/>
        </p:blipFill>
        <p:spPr>
          <a:xfrm>
            <a:off x="6927425" y="1158088"/>
            <a:ext cx="2093724" cy="27955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2577" l="54926" r="11353" t="49433"/>
          <a:stretch/>
        </p:blipFill>
        <p:spPr>
          <a:xfrm>
            <a:off x="2539650" y="2989386"/>
            <a:ext cx="2289050" cy="20361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types of UXO 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Landmines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Bombs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Bombies (from cluster bombs)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Rocket-propelled grenades (RPG)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Hand-held grenades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Mortars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52569" l="55051" r="11228" t="12731"/>
          <a:stretch/>
        </p:blipFill>
        <p:spPr>
          <a:xfrm>
            <a:off x="4755375" y="2521325"/>
            <a:ext cx="4076923" cy="2622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75" y="216425"/>
            <a:ext cx="3162474" cy="2547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sp>
        <p:nvSpPr>
          <p:cNvPr id="663" name="Google Shape;663;p42"/>
          <p:cNvSpPr txBox="1"/>
          <p:nvPr/>
        </p:nvSpPr>
        <p:spPr>
          <a:xfrm>
            <a:off x="3601500" y="1919838"/>
            <a:ext cx="1735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@lheagy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4" name="Google Shape;6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613" y="2011588"/>
            <a:ext cx="244200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2"/>
          <p:cNvPicPr preferRelativeResize="0"/>
          <p:nvPr/>
        </p:nvPicPr>
        <p:blipFill rotWithShape="1">
          <a:blip r:embed="rId4">
            <a:alphaModFix/>
          </a:blip>
          <a:srcRect b="7623" l="23238" r="23216" t="9423"/>
          <a:stretch/>
        </p:blipFill>
        <p:spPr>
          <a:xfrm>
            <a:off x="3259636" y="2494338"/>
            <a:ext cx="300255" cy="2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2"/>
          <p:cNvSpPr txBox="1"/>
          <p:nvPr/>
        </p:nvSpPr>
        <p:spPr>
          <a:xfrm>
            <a:off x="3629563" y="2404938"/>
            <a:ext cx="2254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lheagy@berkeley.edu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7" name="Google Shape;66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9613" y="2965408"/>
            <a:ext cx="300250" cy="25823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2"/>
          <p:cNvSpPr txBox="1"/>
          <p:nvPr/>
        </p:nvSpPr>
        <p:spPr>
          <a:xfrm>
            <a:off x="3615462" y="2890038"/>
            <a:ext cx="1707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@lindsey_jh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9" name="Google Shape;669;p42"/>
          <p:cNvSpPr txBox="1"/>
          <p:nvPr/>
        </p:nvSpPr>
        <p:spPr>
          <a:xfrm>
            <a:off x="984300" y="4577825"/>
            <a:ext cx="7175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https://github.com/simpeg-research/heagy-et-al-2020-uxo-seg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600" y="1132975"/>
            <a:ext cx="4554873" cy="3428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25" y="789125"/>
            <a:ext cx="4200274" cy="37203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USA</a:t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" name="Google Shape;86;p16"/>
          <p:cNvGrpSpPr/>
          <p:nvPr/>
        </p:nvGrpSpPr>
        <p:grpSpPr>
          <a:xfrm>
            <a:off x="204198" y="4203039"/>
            <a:ext cx="6754410" cy="775813"/>
            <a:chOff x="780475" y="4241650"/>
            <a:chExt cx="7831200" cy="843000"/>
          </a:xfrm>
        </p:grpSpPr>
        <p:sp>
          <p:nvSpPr>
            <p:cNvPr id="87" name="Google Shape;87;p16"/>
            <p:cNvSpPr/>
            <p:nvPr/>
          </p:nvSpPr>
          <p:spPr>
            <a:xfrm>
              <a:off x="780475" y="4241650"/>
              <a:ext cx="7831200" cy="843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" name="Google Shape;88;p16"/>
            <p:cNvPicPr preferRelativeResize="0"/>
            <p:nvPr/>
          </p:nvPicPr>
          <p:blipFill rotWithShape="1">
            <a:blip r:embed="rId5">
              <a:alphaModFix/>
            </a:blip>
            <a:srcRect b="38068" l="0" r="0" t="0"/>
            <a:stretch/>
          </p:blipFill>
          <p:spPr>
            <a:xfrm>
              <a:off x="845362" y="4549550"/>
              <a:ext cx="7701575" cy="49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631562" y="4237025"/>
            <a:ext cx="6250200" cy="171600"/>
          </a:xfrm>
          <a:prstGeom prst="rect">
            <a:avLst/>
          </a:prstGeom>
          <a:solidFill>
            <a:srgbClr val="FFFFFF">
              <a:alpha val="65359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 Department of Defence UXO Task Force Report, 2003</a:t>
            </a:r>
            <a:endParaRPr sz="16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0263" y="281325"/>
            <a:ext cx="1508223" cy="1232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" name="Google Shape;91;p16"/>
          <p:cNvSpPr txBox="1"/>
          <p:nvPr>
            <p:ph type="title"/>
          </p:nvPr>
        </p:nvSpPr>
        <p:spPr>
          <a:xfrm>
            <a:off x="6656450" y="360050"/>
            <a:ext cx="72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980000"/>
                </a:solidFill>
              </a:rPr>
              <a:t>?</a:t>
            </a:r>
            <a:endParaRPr b="1" sz="4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Electromagnetics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176" y="1391400"/>
            <a:ext cx="6777650" cy="32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161675" y="1121875"/>
            <a:ext cx="4301400" cy="3812400"/>
          </a:xfrm>
          <a:prstGeom prst="roundRect">
            <a:avLst>
              <a:gd fmla="val 9281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4832400" y="4278175"/>
            <a:ext cx="3999900" cy="717000"/>
          </a:xfrm>
          <a:prstGeom prst="roundRect">
            <a:avLst>
              <a:gd fmla="val 20774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4832400" y="1180850"/>
            <a:ext cx="3999900" cy="2709600"/>
          </a:xfrm>
          <a:prstGeom prst="roundRect">
            <a:avLst>
              <a:gd fmla="val 9834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electromagnetic response: UXO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994500" y="1165863"/>
            <a:ext cx="681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data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451" y="2322358"/>
            <a:ext cx="2970499" cy="22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456" y="1672050"/>
            <a:ext cx="3164846" cy="19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456" y="3157371"/>
            <a:ext cx="1855365" cy="61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4503" y="4395237"/>
            <a:ext cx="602485" cy="19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5563" y="4391289"/>
            <a:ext cx="660265" cy="20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6802" y="4395239"/>
            <a:ext cx="947647" cy="19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6114900" y="1951275"/>
            <a:ext cx="14349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rotation matrix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5530025" y="2798897"/>
            <a:ext cx="1585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polarization matrix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826000" y="4593900"/>
            <a:ext cx="12195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980000"/>
                </a:solidFill>
              </a:rPr>
              <a:t>UXO location</a:t>
            </a:r>
            <a:endParaRPr sz="1400">
              <a:solidFill>
                <a:srgbClr val="980000"/>
              </a:solidFill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 flipH="1">
            <a:off x="6055575" y="2184650"/>
            <a:ext cx="120900" cy="1455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8"/>
          <p:cNvCxnSpPr/>
          <p:nvPr/>
        </p:nvCxnSpPr>
        <p:spPr>
          <a:xfrm flipH="1" rot="10800000">
            <a:off x="6468450" y="2557675"/>
            <a:ext cx="483600" cy="340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/>
          <p:nvPr/>
        </p:nvCxnSpPr>
        <p:spPr>
          <a:xfrm flipH="1">
            <a:off x="5452775" y="3137275"/>
            <a:ext cx="165300" cy="204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/>
          <p:nvPr/>
        </p:nvCxnSpPr>
        <p:spPr>
          <a:xfrm flipH="1" rot="10800000">
            <a:off x="7947225" y="2696100"/>
            <a:ext cx="42000" cy="236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/>
          <p:nvPr/>
        </p:nvCxnSpPr>
        <p:spPr>
          <a:xfrm>
            <a:off x="7706800" y="2647950"/>
            <a:ext cx="5118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495875" y="2836950"/>
            <a:ext cx="1122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Euler angles</a:t>
            </a:r>
            <a:endParaRPr sz="1200">
              <a:solidFill>
                <a:srgbClr val="980000"/>
              </a:solidFill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>
            <a:off x="5237475" y="1447550"/>
            <a:ext cx="90000" cy="196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5390399" y="854750"/>
            <a:ext cx="2883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Approximate Physics Model</a:t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5581500" y="3972738"/>
            <a:ext cx="25017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Unknowns</a:t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6175950" y="4593900"/>
            <a:ext cx="12195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980000"/>
                </a:solidFill>
              </a:rPr>
              <a:t>orientation</a:t>
            </a:r>
            <a:endParaRPr sz="1400">
              <a:solidFill>
                <a:srgbClr val="980000"/>
              </a:solidFill>
            </a:endParaRPr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7570875" y="4593900"/>
            <a:ext cx="12195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980000"/>
                </a:solidFill>
              </a:rPr>
              <a:t>polarizations</a:t>
            </a:r>
            <a:endParaRPr sz="1400">
              <a:solidFill>
                <a:srgbClr val="980000"/>
              </a:solidFill>
            </a:endParaRPr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14725" y="1586525"/>
            <a:ext cx="13230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8761D"/>
                </a:solidFill>
              </a:rPr>
              <a:t>transmitter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130" name="Google Shape;130;p18"/>
          <p:cNvCxnSpPr/>
          <p:nvPr/>
        </p:nvCxnSpPr>
        <p:spPr>
          <a:xfrm>
            <a:off x="855025" y="2025150"/>
            <a:ext cx="10011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8"/>
          <p:cNvCxnSpPr/>
          <p:nvPr/>
        </p:nvCxnSpPr>
        <p:spPr>
          <a:xfrm>
            <a:off x="497650" y="2330575"/>
            <a:ext cx="10506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/>
          <p:nvPr/>
        </p:nvCxnSpPr>
        <p:spPr>
          <a:xfrm flipH="1" rot="10800000">
            <a:off x="1548007" y="2025175"/>
            <a:ext cx="305400" cy="305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8"/>
          <p:cNvCxnSpPr/>
          <p:nvPr/>
        </p:nvCxnSpPr>
        <p:spPr>
          <a:xfrm flipH="1" rot="10800000">
            <a:off x="497650" y="2025475"/>
            <a:ext cx="361500" cy="305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2697550" y="2330588"/>
            <a:ext cx="1050600" cy="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8"/>
          <p:cNvCxnSpPr/>
          <p:nvPr/>
        </p:nvCxnSpPr>
        <p:spPr>
          <a:xfrm flipH="1" rot="10800000">
            <a:off x="3747907" y="2025188"/>
            <a:ext cx="305400" cy="3054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3054925" y="2025175"/>
            <a:ext cx="1001100" cy="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8"/>
          <p:cNvCxnSpPr/>
          <p:nvPr/>
        </p:nvCxnSpPr>
        <p:spPr>
          <a:xfrm flipH="1" rot="10800000">
            <a:off x="2697550" y="2025500"/>
            <a:ext cx="361500" cy="3051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2869150" y="1600075"/>
            <a:ext cx="1323000" cy="43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B5394"/>
                </a:solidFill>
              </a:rPr>
              <a:t>receiver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39" name="Google Shape;139;p18"/>
          <p:cNvSpPr/>
          <p:nvPr/>
        </p:nvSpPr>
        <p:spPr>
          <a:xfrm rot="5801395">
            <a:off x="2156084" y="3448151"/>
            <a:ext cx="352802" cy="640109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18"/>
          <p:cNvCxnSpPr/>
          <p:nvPr/>
        </p:nvCxnSpPr>
        <p:spPr>
          <a:xfrm>
            <a:off x="1131775" y="2182850"/>
            <a:ext cx="965700" cy="13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8"/>
          <p:cNvCxnSpPr/>
          <p:nvPr/>
        </p:nvCxnSpPr>
        <p:spPr>
          <a:xfrm flipH="1" rot="10800000">
            <a:off x="2378125" y="2204350"/>
            <a:ext cx="982500" cy="12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8"/>
          <p:cNvSpPr/>
          <p:nvPr/>
        </p:nvSpPr>
        <p:spPr>
          <a:xfrm>
            <a:off x="1113063" y="2145763"/>
            <a:ext cx="64200" cy="6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349963" y="2140188"/>
            <a:ext cx="64200" cy="6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2279563" y="3736163"/>
            <a:ext cx="64200" cy="6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0" l="90350" r="1753" t="-1677"/>
          <a:stretch/>
        </p:blipFill>
        <p:spPr>
          <a:xfrm>
            <a:off x="845587" y="2078513"/>
            <a:ext cx="249900" cy="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44370" r="48553" t="-1677"/>
          <a:stretch/>
        </p:blipFill>
        <p:spPr>
          <a:xfrm>
            <a:off x="3469064" y="2078550"/>
            <a:ext cx="223950" cy="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 b="0" l="44370" r="52319" t="-1677"/>
          <a:stretch/>
        </p:blipFill>
        <p:spPr>
          <a:xfrm>
            <a:off x="2363825" y="3668938"/>
            <a:ext cx="104750" cy="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 b="0" l="26350" r="63044" t="0"/>
          <a:stretch/>
        </p:blipFill>
        <p:spPr>
          <a:xfrm>
            <a:off x="2869150" y="2876750"/>
            <a:ext cx="335626" cy="1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4">
            <a:alphaModFix/>
          </a:blip>
          <a:srcRect b="0" l="73732" r="16133" t="0"/>
          <a:stretch/>
        </p:blipFill>
        <p:spPr>
          <a:xfrm>
            <a:off x="1303749" y="2876750"/>
            <a:ext cx="320700" cy="1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219921" y="2777650"/>
            <a:ext cx="1219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primary  magnetic field</a:t>
            </a:r>
            <a:endParaRPr sz="1300"/>
          </a:p>
        </p:txBody>
      </p:sp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3336850" y="2777650"/>
            <a:ext cx="1434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secondary magnetic field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 rot="5801395">
            <a:off x="2156084" y="3448151"/>
            <a:ext cx="352802" cy="640109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161675" y="1121875"/>
            <a:ext cx="4301400" cy="3812400"/>
          </a:xfrm>
          <a:prstGeom prst="roundRect">
            <a:avLst>
              <a:gd fmla="val 9281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electromagnetic response: UXO</a:t>
            </a:r>
            <a:endParaRPr/>
          </a:p>
        </p:txBody>
      </p:sp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4685625" y="1208100"/>
            <a:ext cx="4356300" cy="15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UXO generally distinguished by: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amplitude, slow-decaying primary (L1) polarizability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equal secondary polarizabilities (L2=L3)</a:t>
            </a:r>
            <a:endParaRPr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0" l="0" r="1048" t="0"/>
          <a:stretch/>
        </p:blipFill>
        <p:spPr>
          <a:xfrm>
            <a:off x="4572000" y="3451650"/>
            <a:ext cx="4301399" cy="12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6781050" y="3097700"/>
            <a:ext cx="20430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 UXO</a:t>
            </a:r>
            <a:endParaRPr/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4609425" y="3097700"/>
            <a:ext cx="20238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UXO</a:t>
            </a:r>
            <a:endParaRPr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714725" y="1586525"/>
            <a:ext cx="13230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8761D"/>
                </a:solidFill>
              </a:rPr>
              <a:t>transmitter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165" name="Google Shape;165;p19"/>
          <p:cNvCxnSpPr/>
          <p:nvPr/>
        </p:nvCxnSpPr>
        <p:spPr>
          <a:xfrm>
            <a:off x="855025" y="2025150"/>
            <a:ext cx="10011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9"/>
          <p:cNvCxnSpPr/>
          <p:nvPr/>
        </p:nvCxnSpPr>
        <p:spPr>
          <a:xfrm>
            <a:off x="497650" y="2330575"/>
            <a:ext cx="10506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9"/>
          <p:cNvCxnSpPr/>
          <p:nvPr/>
        </p:nvCxnSpPr>
        <p:spPr>
          <a:xfrm flipH="1" rot="10800000">
            <a:off x="1548007" y="2025175"/>
            <a:ext cx="305400" cy="305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9"/>
          <p:cNvCxnSpPr/>
          <p:nvPr/>
        </p:nvCxnSpPr>
        <p:spPr>
          <a:xfrm flipH="1" rot="10800000">
            <a:off x="497650" y="2025475"/>
            <a:ext cx="361500" cy="305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9"/>
          <p:cNvCxnSpPr/>
          <p:nvPr/>
        </p:nvCxnSpPr>
        <p:spPr>
          <a:xfrm>
            <a:off x="2697550" y="2330588"/>
            <a:ext cx="1050600" cy="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9"/>
          <p:cNvCxnSpPr/>
          <p:nvPr/>
        </p:nvCxnSpPr>
        <p:spPr>
          <a:xfrm flipH="1" rot="10800000">
            <a:off x="3747907" y="2025188"/>
            <a:ext cx="305400" cy="3054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9"/>
          <p:cNvCxnSpPr/>
          <p:nvPr/>
        </p:nvCxnSpPr>
        <p:spPr>
          <a:xfrm>
            <a:off x="3054925" y="2025175"/>
            <a:ext cx="1001100" cy="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9"/>
          <p:cNvCxnSpPr/>
          <p:nvPr/>
        </p:nvCxnSpPr>
        <p:spPr>
          <a:xfrm flipH="1" rot="10800000">
            <a:off x="2697550" y="2025500"/>
            <a:ext cx="361500" cy="3051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2869150" y="1600075"/>
            <a:ext cx="1323000" cy="43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B5394"/>
                </a:solidFill>
              </a:rPr>
              <a:t>receiver</a:t>
            </a:r>
            <a:endParaRPr>
              <a:solidFill>
                <a:srgbClr val="0B5394"/>
              </a:solidFill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1131775" y="2182850"/>
            <a:ext cx="965700" cy="13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9"/>
          <p:cNvCxnSpPr/>
          <p:nvPr/>
        </p:nvCxnSpPr>
        <p:spPr>
          <a:xfrm flipH="1" rot="10800000">
            <a:off x="2378125" y="2204350"/>
            <a:ext cx="982500" cy="12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19"/>
          <p:cNvSpPr/>
          <p:nvPr/>
        </p:nvSpPr>
        <p:spPr>
          <a:xfrm>
            <a:off x="1113063" y="2145763"/>
            <a:ext cx="64200" cy="6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3349963" y="2140188"/>
            <a:ext cx="64200" cy="6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2279563" y="3736163"/>
            <a:ext cx="64200" cy="64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0" l="90350" r="1753" t="-1677"/>
          <a:stretch/>
        </p:blipFill>
        <p:spPr>
          <a:xfrm>
            <a:off x="845587" y="2078513"/>
            <a:ext cx="249900" cy="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b="0" l="44370" r="48553" t="-1677"/>
          <a:stretch/>
        </p:blipFill>
        <p:spPr>
          <a:xfrm>
            <a:off x="3469064" y="2078550"/>
            <a:ext cx="223950" cy="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 b="0" l="44370" r="52319" t="-1677"/>
          <a:stretch/>
        </p:blipFill>
        <p:spPr>
          <a:xfrm>
            <a:off x="2363825" y="3668938"/>
            <a:ext cx="104750" cy="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4">
            <a:alphaModFix/>
          </a:blip>
          <a:srcRect b="0" l="26350" r="63044" t="0"/>
          <a:stretch/>
        </p:blipFill>
        <p:spPr>
          <a:xfrm>
            <a:off x="2869150" y="2876750"/>
            <a:ext cx="335626" cy="1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4">
            <a:alphaModFix/>
          </a:blip>
          <a:srcRect b="0" l="73732" r="16133" t="0"/>
          <a:stretch/>
        </p:blipFill>
        <p:spPr>
          <a:xfrm>
            <a:off x="1303749" y="2876750"/>
            <a:ext cx="320700" cy="1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219921" y="2777650"/>
            <a:ext cx="1219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primary  magnetic field</a:t>
            </a:r>
            <a:endParaRPr sz="1300"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3336850" y="2777650"/>
            <a:ext cx="1434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secondary magnetic field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and Data</a:t>
            </a:r>
            <a:endParaRPr/>
          </a:p>
        </p:txBody>
      </p:sp>
      <p:sp>
        <p:nvSpPr>
          <p:cNvPr id="191" name="Google Shape;1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15687" r="27779" t="0"/>
          <a:stretch/>
        </p:blipFill>
        <p:spPr>
          <a:xfrm>
            <a:off x="0" y="1179900"/>
            <a:ext cx="5157450" cy="35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5157450" y="1027550"/>
            <a:ext cx="3965700" cy="209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UltraTEM system: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5 transmitters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11 receivers (3-component)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27 time channels 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0" y="4832100"/>
            <a:ext cx="4506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Image source: </a:t>
            </a:r>
            <a:r>
              <a:rPr lang="en" sz="1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http://www.btgeophysics.com/UltraTEMBasicDescriptionv2.pdf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050" y="1027550"/>
            <a:ext cx="115495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6">
            <a:alphaModFix/>
          </a:blip>
          <a:srcRect b="0" l="0" r="35983" t="8315"/>
          <a:stretch/>
        </p:blipFill>
        <p:spPr>
          <a:xfrm>
            <a:off x="5259301" y="3311075"/>
            <a:ext cx="2999523" cy="18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7">
            <a:alphaModFix/>
          </a:blip>
          <a:srcRect b="40836" l="9721" r="63584" t="51200"/>
          <a:stretch/>
        </p:blipFill>
        <p:spPr>
          <a:xfrm>
            <a:off x="7906050" y="3311075"/>
            <a:ext cx="1154948" cy="52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</a:t>
            </a:r>
            <a:r>
              <a:rPr lang="en"/>
              <a:t>methodology</a:t>
            </a:r>
            <a:endParaRPr/>
          </a:p>
        </p:txBody>
      </p: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589425" y="1675800"/>
            <a:ext cx="1514700" cy="57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Digital Geophysical Map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2391075" y="1675800"/>
            <a:ext cx="790200" cy="57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Target picking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3468225" y="1675800"/>
            <a:ext cx="1160400" cy="57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Cued Interrogation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4915575" y="1675800"/>
            <a:ext cx="1003200" cy="57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Feature estimation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6205725" y="1675800"/>
            <a:ext cx="790200" cy="57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Control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7282875" y="1675800"/>
            <a:ext cx="1271700" cy="57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Classification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10" name="Google Shape;210;p21"/>
          <p:cNvCxnSpPr>
            <a:stCxn id="204" idx="3"/>
            <a:endCxn id="205" idx="1"/>
          </p:cNvCxnSpPr>
          <p:nvPr/>
        </p:nvCxnSpPr>
        <p:spPr>
          <a:xfrm>
            <a:off x="2104125" y="1962150"/>
            <a:ext cx="28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1"/>
          <p:cNvCxnSpPr/>
          <p:nvPr/>
        </p:nvCxnSpPr>
        <p:spPr>
          <a:xfrm>
            <a:off x="3181275" y="1962150"/>
            <a:ext cx="2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1"/>
          <p:cNvCxnSpPr/>
          <p:nvPr/>
        </p:nvCxnSpPr>
        <p:spPr>
          <a:xfrm>
            <a:off x="4628625" y="1962150"/>
            <a:ext cx="2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1"/>
          <p:cNvCxnSpPr/>
          <p:nvPr/>
        </p:nvCxnSpPr>
        <p:spPr>
          <a:xfrm>
            <a:off x="5918775" y="1962150"/>
            <a:ext cx="2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6995925" y="1962150"/>
            <a:ext cx="2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50" y="2904625"/>
            <a:ext cx="3444937" cy="18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4">
            <a:alphaModFix/>
          </a:blip>
          <a:srcRect b="0" l="0" r="51073" t="0"/>
          <a:stretch/>
        </p:blipFill>
        <p:spPr>
          <a:xfrm>
            <a:off x="6995925" y="2797201"/>
            <a:ext cx="1740759" cy="10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4">
            <a:alphaModFix/>
          </a:blip>
          <a:srcRect b="0" l="48924" r="0" t="0"/>
          <a:stretch/>
        </p:blipFill>
        <p:spPr>
          <a:xfrm>
            <a:off x="6995926" y="3911825"/>
            <a:ext cx="1817175" cy="105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1"/>
          <p:cNvCxnSpPr>
            <a:stCxn id="215" idx="3"/>
          </p:cNvCxnSpPr>
          <p:nvPr/>
        </p:nvCxnSpPr>
        <p:spPr>
          <a:xfrm>
            <a:off x="3969988" y="3821050"/>
            <a:ext cx="16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1"/>
          <p:cNvCxnSpPr/>
          <p:nvPr/>
        </p:nvCxnSpPr>
        <p:spPr>
          <a:xfrm flipH="1" rot="10800000">
            <a:off x="5643375" y="3243850"/>
            <a:ext cx="1155300" cy="5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5643375" y="3821050"/>
            <a:ext cx="1155300" cy="5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1"/>
          <p:cNvSpPr txBox="1"/>
          <p:nvPr>
            <p:ph idx="1" type="body"/>
          </p:nvPr>
        </p:nvSpPr>
        <p:spPr>
          <a:xfrm rot="-1582068">
            <a:off x="5555551" y="3086397"/>
            <a:ext cx="1013213" cy="47803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UXO</a:t>
            </a:r>
            <a:endParaRPr/>
          </a:p>
        </p:txBody>
      </p:sp>
      <p:sp>
        <p:nvSpPr>
          <p:cNvPr id="222" name="Google Shape;222;p21"/>
          <p:cNvSpPr txBox="1"/>
          <p:nvPr>
            <p:ph idx="1" type="body"/>
          </p:nvPr>
        </p:nvSpPr>
        <p:spPr>
          <a:xfrm rot="1517165">
            <a:off x="5313757" y="4062750"/>
            <a:ext cx="1496705" cy="4780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 UXO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